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86" r:id="rId4"/>
    <p:sldId id="259" r:id="rId5"/>
    <p:sldId id="260" r:id="rId6"/>
    <p:sldId id="261" r:id="rId7"/>
    <p:sldId id="262" r:id="rId8"/>
    <p:sldId id="287" r:id="rId9"/>
    <p:sldId id="288" r:id="rId10"/>
    <p:sldId id="265" r:id="rId11"/>
    <p:sldId id="289" r:id="rId12"/>
    <p:sldId id="267" r:id="rId13"/>
    <p:sldId id="268" r:id="rId14"/>
    <p:sldId id="269" r:id="rId15"/>
    <p:sldId id="270" r:id="rId16"/>
    <p:sldId id="271" r:id="rId17"/>
    <p:sldId id="272" r:id="rId18"/>
    <p:sldId id="273" r:id="rId19"/>
    <p:sldId id="274" r:id="rId20"/>
    <p:sldId id="275" r:id="rId21"/>
    <p:sldId id="278" r:id="rId22"/>
    <p:sldId id="276" r:id="rId23"/>
    <p:sldId id="277" r:id="rId24"/>
    <p:sldId id="279" r:id="rId25"/>
    <p:sldId id="280" r:id="rId26"/>
    <p:sldId id="283" r:id="rId27"/>
    <p:sldId id="290" r:id="rId28"/>
    <p:sldId id="284" r:id="rId29"/>
    <p:sldId id="285" r:id="rId30"/>
    <p:sldId id="282" r:id="rId31"/>
  </p:sldIdLst>
  <p:sldSz cx="14630400" cy="8229600"/>
  <p:notesSz cx="8229600" cy="14630400"/>
  <p:embeddedFontLs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a:defRPr lang="LID4096"/>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1" d="100"/>
          <a:sy n="91" d="100"/>
        </p:scale>
        <p:origin x="108" y="1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0890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925578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42100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446555" y="4182369"/>
            <a:ext cx="9737288" cy="1337905"/>
          </a:xfrm>
          <a:prstGeom prst="rect">
            <a:avLst/>
          </a:prstGeom>
          <a:noFill/>
          <a:ln/>
        </p:spPr>
        <p:txBody>
          <a:bodyPr wrap="square" lIns="0" tIns="0" rIns="0" bIns="0" rtlCol="0" anchor="t"/>
          <a:lstStyle/>
          <a:p>
            <a:pPr marL="0" indent="0" algn="l" rtl="0">
              <a:lnSpc>
                <a:spcPts val="8350"/>
              </a:lnSpc>
              <a:buNone/>
            </a:pPr>
            <a:r>
              <a:rPr lang="en-US" sz="4400" dirty="0">
                <a:solidFill>
                  <a:srgbClr val="1B1B27"/>
                </a:solidFill>
                <a:latin typeface="Raleway" pitchFamily="34" charset="0"/>
                <a:ea typeface="Raleway" pitchFamily="34" charset="-122"/>
                <a:cs typeface="Raleway" pitchFamily="34" charset="-120"/>
              </a:rPr>
              <a:t>Capstone Project Phase B - 24-1-D16</a:t>
            </a:r>
            <a:endParaRPr lang="en-US" sz="4400" dirty="0"/>
          </a:p>
        </p:txBody>
      </p:sp>
      <p:sp>
        <p:nvSpPr>
          <p:cNvPr id="4" name="Text 1"/>
          <p:cNvSpPr/>
          <p:nvPr/>
        </p:nvSpPr>
        <p:spPr>
          <a:xfrm>
            <a:off x="6589930" y="5625049"/>
            <a:ext cx="1450538"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David Asulin</a:t>
            </a:r>
            <a:endParaRPr lang="en-US" sz="1900" dirty="0"/>
          </a:p>
        </p:txBody>
      </p:sp>
      <p:sp>
        <p:nvSpPr>
          <p:cNvPr id="5" name="Text 2"/>
          <p:cNvSpPr/>
          <p:nvPr/>
        </p:nvSpPr>
        <p:spPr>
          <a:xfrm>
            <a:off x="6589930" y="6060966"/>
            <a:ext cx="1669613"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Gal Danenberg</a:t>
            </a:r>
            <a:endParaRPr lang="en-US" sz="1900" dirty="0"/>
          </a:p>
        </p:txBody>
      </p:sp>
      <p:sp>
        <p:nvSpPr>
          <p:cNvPr id="6" name="Text 3"/>
          <p:cNvSpPr/>
          <p:nvPr/>
        </p:nvSpPr>
        <p:spPr>
          <a:xfrm>
            <a:off x="5864662" y="649688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Supervisor: Alex Keselman</a:t>
            </a:r>
            <a:endParaRPr lang="en-US" sz="1900" dirty="0"/>
          </a:p>
        </p:txBody>
      </p:sp>
      <p:pic>
        <p:nvPicPr>
          <p:cNvPr id="7" name="Google Shape;60;p13">
            <a:extLst>
              <a:ext uri="{FF2B5EF4-FFF2-40B4-BE49-F238E27FC236}">
                <a16:creationId xmlns:a16="http://schemas.microsoft.com/office/drawing/2014/main" id="{53C84B32-3B49-3607-D3DE-39F0AC9B9A0D}"/>
              </a:ext>
            </a:extLst>
          </p:cNvPr>
          <p:cNvPicPr preferRelativeResize="0"/>
          <p:nvPr/>
        </p:nvPicPr>
        <p:blipFill>
          <a:blip r:embed="rId3">
            <a:alphaModFix/>
          </a:blip>
          <a:stretch>
            <a:fillRect/>
          </a:stretch>
        </p:blipFill>
        <p:spPr>
          <a:xfrm>
            <a:off x="4138612" y="1824395"/>
            <a:ext cx="6353175" cy="2359819"/>
          </a:xfrm>
          <a:prstGeom prst="rect">
            <a:avLst/>
          </a:prstGeom>
          <a:noFill/>
          <a:ln>
            <a:noFill/>
          </a:ln>
        </p:spPr>
      </p:pic>
      <p:pic>
        <p:nvPicPr>
          <p:cNvPr id="10" name="Google Shape;61;p13">
            <a:extLst>
              <a:ext uri="{FF2B5EF4-FFF2-40B4-BE49-F238E27FC236}">
                <a16:creationId xmlns:a16="http://schemas.microsoft.com/office/drawing/2014/main" id="{634F50C0-CE94-6990-23AF-9E8ABE3BEA3F}"/>
              </a:ext>
            </a:extLst>
          </p:cNvPr>
          <p:cNvPicPr preferRelativeResize="0"/>
          <p:nvPr/>
        </p:nvPicPr>
        <p:blipFill>
          <a:blip r:embed="rId4">
            <a:alphaModFix/>
          </a:blip>
          <a:stretch>
            <a:fillRect/>
          </a:stretch>
        </p:blipFill>
        <p:spPr>
          <a:xfrm>
            <a:off x="9286875" y="252770"/>
            <a:ext cx="4276725" cy="1209675"/>
          </a:xfrm>
          <a:prstGeom prst="rect">
            <a:avLst/>
          </a:prstGeom>
          <a:noFill/>
          <a:ln>
            <a:noFill/>
          </a:ln>
        </p:spPr>
      </p:pic>
      <p:sp>
        <p:nvSpPr>
          <p:cNvPr id="2" name="מלבן 1">
            <a:extLst>
              <a:ext uri="{FF2B5EF4-FFF2-40B4-BE49-F238E27FC236}">
                <a16:creationId xmlns:a16="http://schemas.microsoft.com/office/drawing/2014/main" id="{6123FA0F-4A67-63A2-C903-658A8E9D3BEC}"/>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68787" y="786682"/>
            <a:ext cx="6663928" cy="734735"/>
          </a:xfrm>
          <a:prstGeom prst="rect">
            <a:avLst/>
          </a:prstGeom>
          <a:noFill/>
          <a:ln/>
        </p:spPr>
        <p:txBody>
          <a:bodyPr wrap="none" lIns="0" tIns="0" rIns="0" bIns="0" rtlCol="0" anchor="t"/>
          <a:lstStyle/>
          <a:p>
            <a:pPr marL="0" indent="0" algn="l" rtl="0">
              <a:lnSpc>
                <a:spcPts val="5750"/>
              </a:lnSpc>
              <a:buNone/>
            </a:pPr>
            <a:r>
              <a:rPr lang="en-US" sz="4600" dirty="0">
                <a:solidFill>
                  <a:srgbClr val="1B1B27"/>
                </a:solidFill>
                <a:latin typeface="Raleway" pitchFamily="34" charset="0"/>
                <a:ea typeface="Raleway" pitchFamily="34" charset="-122"/>
                <a:cs typeface="Raleway" pitchFamily="34" charset="-120"/>
              </a:rPr>
              <a:t>Advantages of MediChat</a:t>
            </a:r>
            <a:endParaRPr lang="en-US" sz="4600" dirty="0"/>
          </a:p>
        </p:txBody>
      </p:sp>
      <p:sp>
        <p:nvSpPr>
          <p:cNvPr id="4" name="Shape 1"/>
          <p:cNvSpPr/>
          <p:nvPr/>
        </p:nvSpPr>
        <p:spPr>
          <a:xfrm>
            <a:off x="768787"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7739" y="3284447"/>
            <a:ext cx="150971"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1</a:t>
            </a:r>
            <a:endParaRPr lang="en-US" sz="2750" dirty="0"/>
          </a:p>
        </p:txBody>
      </p:sp>
      <p:sp>
        <p:nvSpPr>
          <p:cNvPr id="6" name="Text 3"/>
          <p:cNvSpPr/>
          <p:nvPr/>
        </p:nvSpPr>
        <p:spPr>
          <a:xfrm>
            <a:off x="1532811"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No Wait Time</a:t>
            </a:r>
            <a:endParaRPr lang="en-US" sz="2300" dirty="0"/>
          </a:p>
        </p:txBody>
      </p:sp>
      <p:sp>
        <p:nvSpPr>
          <p:cNvPr id="7" name="Text 4"/>
          <p:cNvSpPr/>
          <p:nvPr/>
        </p:nvSpPr>
        <p:spPr>
          <a:xfrm>
            <a:off x="1532811"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No need to wait for an appointment</a:t>
            </a:r>
            <a:endParaRPr lang="en-US" sz="1850" dirty="0"/>
          </a:p>
        </p:txBody>
      </p:sp>
      <p:sp>
        <p:nvSpPr>
          <p:cNvPr id="8" name="Shape 5"/>
          <p:cNvSpPr/>
          <p:nvPr/>
        </p:nvSpPr>
        <p:spPr>
          <a:xfrm>
            <a:off x="7378542"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7551182" y="3284447"/>
            <a:ext cx="183713"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2</a:t>
            </a:r>
            <a:endParaRPr lang="en-US" sz="2750" dirty="0"/>
          </a:p>
        </p:txBody>
      </p:sp>
      <p:sp>
        <p:nvSpPr>
          <p:cNvPr id="10" name="Text 7"/>
          <p:cNvSpPr/>
          <p:nvPr/>
        </p:nvSpPr>
        <p:spPr>
          <a:xfrm>
            <a:off x="8142566"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Cost-Free</a:t>
            </a:r>
            <a:endParaRPr lang="en-US" sz="2300" dirty="0"/>
          </a:p>
        </p:txBody>
      </p:sp>
      <p:sp>
        <p:nvSpPr>
          <p:cNvPr id="11" name="Text 8"/>
          <p:cNvSpPr/>
          <p:nvPr/>
        </p:nvSpPr>
        <p:spPr>
          <a:xfrm>
            <a:off x="8142566"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Free of charge</a:t>
            </a:r>
            <a:endParaRPr lang="en-US" sz="1850" dirty="0"/>
          </a:p>
        </p:txBody>
      </p:sp>
      <p:sp>
        <p:nvSpPr>
          <p:cNvPr id="12" name="Shape 9"/>
          <p:cNvSpPr/>
          <p:nvPr/>
        </p:nvSpPr>
        <p:spPr>
          <a:xfrm>
            <a:off x="768787"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39046" y="4668549"/>
            <a:ext cx="188357"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3</a:t>
            </a:r>
            <a:endParaRPr lang="en-US" sz="2750" dirty="0"/>
          </a:p>
        </p:txBody>
      </p:sp>
      <p:sp>
        <p:nvSpPr>
          <p:cNvPr id="14" name="Text 11"/>
          <p:cNvSpPr/>
          <p:nvPr/>
        </p:nvSpPr>
        <p:spPr>
          <a:xfrm>
            <a:off x="1532811"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User-Friendly</a:t>
            </a:r>
            <a:endParaRPr lang="en-US" sz="2300" dirty="0"/>
          </a:p>
        </p:txBody>
      </p:sp>
      <p:sp>
        <p:nvSpPr>
          <p:cNvPr id="15" name="Text 12"/>
          <p:cNvSpPr/>
          <p:nvPr/>
        </p:nvSpPr>
        <p:spPr>
          <a:xfrm>
            <a:off x="1532811" y="5088839"/>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Simple and easy to use</a:t>
            </a:r>
            <a:endParaRPr lang="en-US" sz="1850" dirty="0"/>
          </a:p>
        </p:txBody>
      </p:sp>
      <p:sp>
        <p:nvSpPr>
          <p:cNvPr id="16" name="Shape 13"/>
          <p:cNvSpPr/>
          <p:nvPr/>
        </p:nvSpPr>
        <p:spPr>
          <a:xfrm>
            <a:off x="7378542"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7" name="Text 14"/>
          <p:cNvSpPr/>
          <p:nvPr/>
        </p:nvSpPr>
        <p:spPr>
          <a:xfrm>
            <a:off x="7546777" y="4668549"/>
            <a:ext cx="192524"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4</a:t>
            </a:r>
            <a:endParaRPr lang="en-US" sz="2750" dirty="0"/>
          </a:p>
        </p:txBody>
      </p:sp>
      <p:sp>
        <p:nvSpPr>
          <p:cNvPr id="18" name="Text 15"/>
          <p:cNvSpPr/>
          <p:nvPr/>
        </p:nvSpPr>
        <p:spPr>
          <a:xfrm>
            <a:off x="8142566"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Universal Access</a:t>
            </a:r>
            <a:endParaRPr lang="en-US" sz="2300" dirty="0"/>
          </a:p>
        </p:txBody>
      </p:sp>
      <p:sp>
        <p:nvSpPr>
          <p:cNvPr id="19" name="Text 16"/>
          <p:cNvSpPr/>
          <p:nvPr/>
        </p:nvSpPr>
        <p:spPr>
          <a:xfrm>
            <a:off x="8142566" y="5088839"/>
            <a:ext cx="5610701" cy="752475"/>
          </a:xfrm>
          <a:prstGeom prst="rect">
            <a:avLst/>
          </a:prstGeom>
          <a:noFill/>
          <a:ln/>
        </p:spPr>
        <p:txBody>
          <a:bodyPr wrap="squar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Can be used on every device that has access to the internet</a:t>
            </a:r>
            <a:endParaRPr lang="en-US" sz="1850" dirty="0"/>
          </a:p>
        </p:txBody>
      </p:sp>
      <p:sp>
        <p:nvSpPr>
          <p:cNvPr id="20" name="מלבן 19">
            <a:extLst>
              <a:ext uri="{FF2B5EF4-FFF2-40B4-BE49-F238E27FC236}">
                <a16:creationId xmlns:a16="http://schemas.microsoft.com/office/drawing/2014/main" id="{0FC07741-B967-55BE-97B4-08BD138E33F4}"/>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3881" y="450890"/>
            <a:ext cx="4658558" cy="512326"/>
          </a:xfrm>
          <a:prstGeom prst="rect">
            <a:avLst/>
          </a:prstGeom>
          <a:noFill/>
          <a:ln/>
        </p:spPr>
        <p:txBody>
          <a:bodyPr wrap="none" lIns="0" tIns="0" rIns="0" bIns="0" rtlCol="0" anchor="t"/>
          <a:lstStyle/>
          <a:p>
            <a:pPr marL="0" indent="0">
              <a:lnSpc>
                <a:spcPts val="4000"/>
              </a:lnSpc>
              <a:buNone/>
            </a:pPr>
            <a:r>
              <a:rPr lang="en-US" sz="3200" dirty="0">
                <a:solidFill>
                  <a:srgbClr val="1B1B27"/>
                </a:solidFill>
                <a:latin typeface="Raleway" pitchFamily="34" charset="0"/>
                <a:ea typeface="Raleway" pitchFamily="34" charset="-122"/>
                <a:cs typeface="Raleway" pitchFamily="34" charset="-120"/>
              </a:rPr>
              <a:t>Development procedure</a:t>
            </a:r>
            <a:endParaRPr lang="en-US" sz="3200" dirty="0"/>
          </a:p>
        </p:txBody>
      </p:sp>
      <p:sp>
        <p:nvSpPr>
          <p:cNvPr id="3" name="Shape 1"/>
          <p:cNvSpPr/>
          <p:nvPr/>
        </p:nvSpPr>
        <p:spPr>
          <a:xfrm>
            <a:off x="808315" y="1291114"/>
            <a:ext cx="22860" cy="6488311"/>
          </a:xfrm>
          <a:prstGeom prst="roundRect">
            <a:avLst>
              <a:gd name="adj" fmla="val 301284"/>
            </a:avLst>
          </a:prstGeom>
          <a:solidFill>
            <a:srgbClr val="C7C7D0"/>
          </a:solidFill>
          <a:ln/>
        </p:spPr>
        <p:txBody>
          <a:bodyPr/>
          <a:lstStyle/>
          <a:p>
            <a:endParaRPr lang="LID4096"/>
          </a:p>
        </p:txBody>
      </p:sp>
      <p:sp>
        <p:nvSpPr>
          <p:cNvPr id="4" name="Shape 2"/>
          <p:cNvSpPr/>
          <p:nvPr/>
        </p:nvSpPr>
        <p:spPr>
          <a:xfrm>
            <a:off x="981313" y="1648539"/>
            <a:ext cx="573881" cy="22860"/>
          </a:xfrm>
          <a:prstGeom prst="roundRect">
            <a:avLst>
              <a:gd name="adj" fmla="val 301284"/>
            </a:avLst>
          </a:prstGeom>
          <a:solidFill>
            <a:srgbClr val="C7C7D0"/>
          </a:solidFill>
          <a:ln/>
        </p:spPr>
        <p:txBody>
          <a:bodyPr/>
          <a:lstStyle/>
          <a:p>
            <a:endParaRPr lang="LID4096"/>
          </a:p>
        </p:txBody>
      </p:sp>
      <p:sp>
        <p:nvSpPr>
          <p:cNvPr id="5" name="Shape 3"/>
          <p:cNvSpPr/>
          <p:nvPr/>
        </p:nvSpPr>
        <p:spPr>
          <a:xfrm>
            <a:off x="635318" y="147554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6" name="Text 4"/>
          <p:cNvSpPr/>
          <p:nvPr/>
        </p:nvSpPr>
        <p:spPr>
          <a:xfrm>
            <a:off x="767120" y="1536978"/>
            <a:ext cx="10525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1</a:t>
            </a:r>
            <a:endParaRPr lang="en-US" sz="1900" dirty="0"/>
          </a:p>
        </p:txBody>
      </p:sp>
      <p:sp>
        <p:nvSpPr>
          <p:cNvPr id="7" name="Text 5"/>
          <p:cNvSpPr/>
          <p:nvPr/>
        </p:nvSpPr>
        <p:spPr>
          <a:xfrm>
            <a:off x="1721644" y="145506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Planning</a:t>
            </a:r>
            <a:endParaRPr lang="en-US" sz="1600" dirty="0"/>
          </a:p>
        </p:txBody>
      </p:sp>
      <p:sp>
        <p:nvSpPr>
          <p:cNvPr id="8" name="Text 6"/>
          <p:cNvSpPr/>
          <p:nvPr/>
        </p:nvSpPr>
        <p:spPr>
          <a:xfrm>
            <a:off x="1721644" y="180963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Define project scope and requirements</a:t>
            </a:r>
            <a:endParaRPr lang="en-US" sz="1250" dirty="0"/>
          </a:p>
        </p:txBody>
      </p:sp>
      <p:sp>
        <p:nvSpPr>
          <p:cNvPr id="9" name="Shape 7"/>
          <p:cNvSpPr/>
          <p:nvPr/>
        </p:nvSpPr>
        <p:spPr>
          <a:xfrm>
            <a:off x="981313" y="2757249"/>
            <a:ext cx="573881" cy="22860"/>
          </a:xfrm>
          <a:prstGeom prst="roundRect">
            <a:avLst>
              <a:gd name="adj" fmla="val 301284"/>
            </a:avLst>
          </a:prstGeom>
          <a:solidFill>
            <a:srgbClr val="C7C7D0"/>
          </a:solidFill>
          <a:ln/>
        </p:spPr>
        <p:txBody>
          <a:bodyPr/>
          <a:lstStyle/>
          <a:p>
            <a:endParaRPr lang="LID4096"/>
          </a:p>
        </p:txBody>
      </p:sp>
      <p:sp>
        <p:nvSpPr>
          <p:cNvPr id="10" name="Shape 8"/>
          <p:cNvSpPr/>
          <p:nvPr/>
        </p:nvSpPr>
        <p:spPr>
          <a:xfrm>
            <a:off x="635318" y="258425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1" name="Text 9"/>
          <p:cNvSpPr/>
          <p:nvPr/>
        </p:nvSpPr>
        <p:spPr>
          <a:xfrm>
            <a:off x="755690" y="2645688"/>
            <a:ext cx="12811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2</a:t>
            </a:r>
            <a:endParaRPr lang="en-US" sz="1900" dirty="0"/>
          </a:p>
        </p:txBody>
      </p:sp>
      <p:sp>
        <p:nvSpPr>
          <p:cNvPr id="12" name="Text 10"/>
          <p:cNvSpPr/>
          <p:nvPr/>
        </p:nvSpPr>
        <p:spPr>
          <a:xfrm>
            <a:off x="1721644" y="256377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Design</a:t>
            </a:r>
            <a:endParaRPr lang="en-US" sz="1600" dirty="0"/>
          </a:p>
        </p:txBody>
      </p:sp>
      <p:sp>
        <p:nvSpPr>
          <p:cNvPr id="13" name="Text 11"/>
          <p:cNvSpPr/>
          <p:nvPr/>
        </p:nvSpPr>
        <p:spPr>
          <a:xfrm>
            <a:off x="1721644" y="291834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Create system architecture and user interface</a:t>
            </a:r>
            <a:endParaRPr lang="en-US" sz="1250" dirty="0"/>
          </a:p>
        </p:txBody>
      </p:sp>
      <p:sp>
        <p:nvSpPr>
          <p:cNvPr id="14" name="Shape 12"/>
          <p:cNvSpPr/>
          <p:nvPr/>
        </p:nvSpPr>
        <p:spPr>
          <a:xfrm>
            <a:off x="981313" y="3865959"/>
            <a:ext cx="573881" cy="22860"/>
          </a:xfrm>
          <a:prstGeom prst="roundRect">
            <a:avLst>
              <a:gd name="adj" fmla="val 301284"/>
            </a:avLst>
          </a:prstGeom>
          <a:solidFill>
            <a:srgbClr val="C7C7D0"/>
          </a:solidFill>
          <a:ln/>
        </p:spPr>
        <p:txBody>
          <a:bodyPr/>
          <a:lstStyle/>
          <a:p>
            <a:endParaRPr lang="LID4096"/>
          </a:p>
        </p:txBody>
      </p:sp>
      <p:sp>
        <p:nvSpPr>
          <p:cNvPr id="15" name="Shape 13"/>
          <p:cNvSpPr/>
          <p:nvPr/>
        </p:nvSpPr>
        <p:spPr>
          <a:xfrm>
            <a:off x="635318" y="369296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6" name="Text 14"/>
          <p:cNvSpPr/>
          <p:nvPr/>
        </p:nvSpPr>
        <p:spPr>
          <a:xfrm>
            <a:off x="754023" y="3754398"/>
            <a:ext cx="131326"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3</a:t>
            </a:r>
            <a:endParaRPr lang="en-US" sz="1900" dirty="0"/>
          </a:p>
        </p:txBody>
      </p:sp>
      <p:sp>
        <p:nvSpPr>
          <p:cNvPr id="17" name="Text 15"/>
          <p:cNvSpPr/>
          <p:nvPr/>
        </p:nvSpPr>
        <p:spPr>
          <a:xfrm>
            <a:off x="1721644" y="367248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Implementation</a:t>
            </a:r>
            <a:endParaRPr lang="en-US" sz="1600" dirty="0"/>
          </a:p>
        </p:txBody>
      </p:sp>
      <p:sp>
        <p:nvSpPr>
          <p:cNvPr id="18" name="Text 16"/>
          <p:cNvSpPr/>
          <p:nvPr/>
        </p:nvSpPr>
        <p:spPr>
          <a:xfrm>
            <a:off x="1721644" y="402705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Develop the AI chatbot and integrate with healthcare databases</a:t>
            </a:r>
            <a:endParaRPr lang="en-US" sz="1250" dirty="0"/>
          </a:p>
        </p:txBody>
      </p:sp>
      <p:sp>
        <p:nvSpPr>
          <p:cNvPr id="19" name="Shape 17"/>
          <p:cNvSpPr/>
          <p:nvPr/>
        </p:nvSpPr>
        <p:spPr>
          <a:xfrm>
            <a:off x="981313" y="4974669"/>
            <a:ext cx="573881" cy="22860"/>
          </a:xfrm>
          <a:prstGeom prst="roundRect">
            <a:avLst>
              <a:gd name="adj" fmla="val 301284"/>
            </a:avLst>
          </a:prstGeom>
          <a:solidFill>
            <a:srgbClr val="C7C7D0"/>
          </a:solidFill>
          <a:ln/>
        </p:spPr>
        <p:txBody>
          <a:bodyPr/>
          <a:lstStyle/>
          <a:p>
            <a:endParaRPr lang="LID4096"/>
          </a:p>
        </p:txBody>
      </p:sp>
      <p:sp>
        <p:nvSpPr>
          <p:cNvPr id="20" name="Shape 18"/>
          <p:cNvSpPr/>
          <p:nvPr/>
        </p:nvSpPr>
        <p:spPr>
          <a:xfrm>
            <a:off x="635318" y="480167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1" name="Text 19"/>
          <p:cNvSpPr/>
          <p:nvPr/>
        </p:nvSpPr>
        <p:spPr>
          <a:xfrm>
            <a:off x="752594" y="4863108"/>
            <a:ext cx="134303"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4</a:t>
            </a:r>
            <a:endParaRPr lang="en-US" sz="1900" dirty="0"/>
          </a:p>
        </p:txBody>
      </p:sp>
      <p:sp>
        <p:nvSpPr>
          <p:cNvPr id="22" name="Text 20"/>
          <p:cNvSpPr/>
          <p:nvPr/>
        </p:nvSpPr>
        <p:spPr>
          <a:xfrm>
            <a:off x="1721644" y="478119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Testing</a:t>
            </a:r>
            <a:endParaRPr lang="en-US" sz="1600" dirty="0"/>
          </a:p>
        </p:txBody>
      </p:sp>
      <p:sp>
        <p:nvSpPr>
          <p:cNvPr id="23" name="Text 21"/>
          <p:cNvSpPr/>
          <p:nvPr/>
        </p:nvSpPr>
        <p:spPr>
          <a:xfrm>
            <a:off x="1721644" y="513576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Conduct thorough testing and quality assurance</a:t>
            </a:r>
            <a:endParaRPr lang="en-US" sz="1250" dirty="0"/>
          </a:p>
        </p:txBody>
      </p:sp>
      <p:sp>
        <p:nvSpPr>
          <p:cNvPr id="24" name="Shape 22"/>
          <p:cNvSpPr/>
          <p:nvPr/>
        </p:nvSpPr>
        <p:spPr>
          <a:xfrm>
            <a:off x="981313" y="6083379"/>
            <a:ext cx="573881" cy="22860"/>
          </a:xfrm>
          <a:prstGeom prst="roundRect">
            <a:avLst>
              <a:gd name="adj" fmla="val 301284"/>
            </a:avLst>
          </a:prstGeom>
          <a:solidFill>
            <a:srgbClr val="C7C7D0"/>
          </a:solidFill>
          <a:ln/>
        </p:spPr>
        <p:txBody>
          <a:bodyPr/>
          <a:lstStyle/>
          <a:p>
            <a:endParaRPr lang="LID4096"/>
          </a:p>
        </p:txBody>
      </p:sp>
      <p:sp>
        <p:nvSpPr>
          <p:cNvPr id="25" name="Shape 23"/>
          <p:cNvSpPr/>
          <p:nvPr/>
        </p:nvSpPr>
        <p:spPr>
          <a:xfrm>
            <a:off x="635318" y="591038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6" name="Text 24"/>
          <p:cNvSpPr/>
          <p:nvPr/>
        </p:nvSpPr>
        <p:spPr>
          <a:xfrm>
            <a:off x="752713" y="5971818"/>
            <a:ext cx="134064"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5</a:t>
            </a:r>
            <a:endParaRPr lang="en-US" sz="1900" dirty="0"/>
          </a:p>
        </p:txBody>
      </p:sp>
      <p:sp>
        <p:nvSpPr>
          <p:cNvPr id="27" name="Text 25"/>
          <p:cNvSpPr/>
          <p:nvPr/>
        </p:nvSpPr>
        <p:spPr>
          <a:xfrm>
            <a:off x="1721644" y="588990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Deployment</a:t>
            </a:r>
            <a:endParaRPr lang="en-US" sz="1600" dirty="0"/>
          </a:p>
        </p:txBody>
      </p:sp>
      <p:sp>
        <p:nvSpPr>
          <p:cNvPr id="28" name="Text 26"/>
          <p:cNvSpPr/>
          <p:nvPr/>
        </p:nvSpPr>
        <p:spPr>
          <a:xfrm>
            <a:off x="1721644" y="624447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Launch MediChat and monitor performance</a:t>
            </a:r>
            <a:endParaRPr lang="en-US" sz="1250" dirty="0"/>
          </a:p>
        </p:txBody>
      </p:sp>
      <p:sp>
        <p:nvSpPr>
          <p:cNvPr id="29" name="Shape 27"/>
          <p:cNvSpPr/>
          <p:nvPr/>
        </p:nvSpPr>
        <p:spPr>
          <a:xfrm>
            <a:off x="981313" y="7192089"/>
            <a:ext cx="573881" cy="22860"/>
          </a:xfrm>
          <a:prstGeom prst="roundRect">
            <a:avLst>
              <a:gd name="adj" fmla="val 301284"/>
            </a:avLst>
          </a:prstGeom>
          <a:solidFill>
            <a:srgbClr val="C7C7D0"/>
          </a:solidFill>
          <a:ln/>
        </p:spPr>
        <p:txBody>
          <a:bodyPr/>
          <a:lstStyle/>
          <a:p>
            <a:endParaRPr lang="LID4096"/>
          </a:p>
        </p:txBody>
      </p:sp>
      <p:sp>
        <p:nvSpPr>
          <p:cNvPr id="30" name="Shape 28"/>
          <p:cNvSpPr/>
          <p:nvPr/>
        </p:nvSpPr>
        <p:spPr>
          <a:xfrm>
            <a:off x="635318" y="701909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31" name="Text 29"/>
          <p:cNvSpPr/>
          <p:nvPr/>
        </p:nvSpPr>
        <p:spPr>
          <a:xfrm>
            <a:off x="745569" y="7080528"/>
            <a:ext cx="148352"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6</a:t>
            </a:r>
            <a:endParaRPr lang="en-US" sz="1900" dirty="0"/>
          </a:p>
        </p:txBody>
      </p:sp>
      <p:sp>
        <p:nvSpPr>
          <p:cNvPr id="32" name="Text 30"/>
          <p:cNvSpPr/>
          <p:nvPr/>
        </p:nvSpPr>
        <p:spPr>
          <a:xfrm>
            <a:off x="1721644" y="699861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Maintenance</a:t>
            </a:r>
            <a:endParaRPr lang="en-US" sz="1600" dirty="0"/>
          </a:p>
        </p:txBody>
      </p:sp>
      <p:sp>
        <p:nvSpPr>
          <p:cNvPr id="33" name="Text 31"/>
          <p:cNvSpPr/>
          <p:nvPr/>
        </p:nvSpPr>
        <p:spPr>
          <a:xfrm>
            <a:off x="1721644" y="735318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Regular updates and improvements</a:t>
            </a:r>
            <a:endParaRPr lang="en-US" sz="1250" dirty="0"/>
          </a:p>
        </p:txBody>
      </p:sp>
      <p:sp>
        <p:nvSpPr>
          <p:cNvPr id="34" name="מלבן 33">
            <a:extLst>
              <a:ext uri="{FF2B5EF4-FFF2-40B4-BE49-F238E27FC236}">
                <a16:creationId xmlns:a16="http://schemas.microsoft.com/office/drawing/2014/main" id="{55EABC1F-5EB7-D455-65C6-BA48ECDE789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229100" y="3284577"/>
            <a:ext cx="6172200" cy="771525"/>
          </a:xfrm>
          <a:prstGeom prst="rect">
            <a:avLst/>
          </a:prstGeom>
          <a:noFill/>
          <a:ln/>
        </p:spPr>
        <p:txBody>
          <a:bodyPr wrap="none" lIns="0" tIns="0" rIns="0" bIns="0" rtlCol="0" anchor="t"/>
          <a:lstStyle/>
          <a:p>
            <a:pPr marL="0" indent="0" algn="ctr">
              <a:lnSpc>
                <a:spcPts val="6050"/>
              </a:lnSpc>
              <a:buNone/>
            </a:pPr>
            <a:r>
              <a:rPr lang="en-US" sz="4850" dirty="0">
                <a:solidFill>
                  <a:srgbClr val="1B1B27"/>
                </a:solidFill>
                <a:latin typeface="Raleway" pitchFamily="34" charset="0"/>
                <a:ea typeface="Raleway" pitchFamily="34" charset="-122"/>
                <a:cs typeface="Raleway" pitchFamily="34" charset="-120"/>
              </a:rPr>
              <a:t>Technologies</a:t>
            </a:r>
            <a:endParaRPr lang="en-US" sz="4850" dirty="0"/>
          </a:p>
        </p:txBody>
      </p:sp>
      <p:sp>
        <p:nvSpPr>
          <p:cNvPr id="3" name="Text 1"/>
          <p:cNvSpPr/>
          <p:nvPr/>
        </p:nvSpPr>
        <p:spPr>
          <a:xfrm>
            <a:off x="864037" y="4549854"/>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מלבן 3">
            <a:extLst>
              <a:ext uri="{FF2B5EF4-FFF2-40B4-BE49-F238E27FC236}">
                <a16:creationId xmlns:a16="http://schemas.microsoft.com/office/drawing/2014/main" id="{3E70C95E-C03D-E2E6-0F5E-52BE952475DF}"/>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778490" y="2655570"/>
            <a:ext cx="2217420" cy="2918460"/>
          </a:xfrm>
          <a:prstGeom prst="rect">
            <a:avLst/>
          </a:prstGeom>
        </p:spPr>
      </p:pic>
      <p:sp>
        <p:nvSpPr>
          <p:cNvPr id="4" name="Text 0"/>
          <p:cNvSpPr/>
          <p:nvPr/>
        </p:nvSpPr>
        <p:spPr>
          <a:xfrm>
            <a:off x="864037" y="2753797"/>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ChatGPT API</a:t>
            </a:r>
            <a:endParaRPr lang="en-US" sz="4850" dirty="0"/>
          </a:p>
        </p:txBody>
      </p:sp>
      <p:sp>
        <p:nvSpPr>
          <p:cNvPr id="5" name="Text 1"/>
          <p:cNvSpPr/>
          <p:nvPr/>
        </p:nvSpPr>
        <p:spPr>
          <a:xfrm>
            <a:off x="864037" y="3895606"/>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The ChatGPT API is a tool that developers can use to add conversation abilities to apps and services. It's powered by advanced artificial intelligence, allowing it to understand and respond to text inputs in a way that feels natural and human-like.</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44510" y="664250"/>
            <a:ext cx="8898580" cy="754023"/>
          </a:xfrm>
          <a:prstGeom prst="rect">
            <a:avLst/>
          </a:prstGeom>
          <a:noFill/>
          <a:ln/>
        </p:spPr>
        <p:txBody>
          <a:bodyPr wrap="none" lIns="0" tIns="0" rIns="0" bIns="0" rtlCol="0" anchor="t"/>
          <a:lstStyle/>
          <a:p>
            <a:pPr marL="0" indent="0">
              <a:lnSpc>
                <a:spcPts val="5900"/>
              </a:lnSpc>
              <a:buNone/>
            </a:pPr>
            <a:r>
              <a:rPr lang="en-US" sz="4750" dirty="0">
                <a:solidFill>
                  <a:srgbClr val="1B1B27"/>
                </a:solidFill>
                <a:latin typeface="Raleway" pitchFamily="34" charset="0"/>
                <a:ea typeface="Raleway" pitchFamily="34" charset="-122"/>
                <a:cs typeface="Raleway" pitchFamily="34" charset="-120"/>
              </a:rPr>
              <a:t>Next.js - MongoDB Architecture</a:t>
            </a:r>
            <a:endParaRPr lang="en-US" sz="4750" dirty="0"/>
          </a:p>
        </p:txBody>
      </p:sp>
      <p:sp>
        <p:nvSpPr>
          <p:cNvPr id="3" name="Text 1"/>
          <p:cNvSpPr/>
          <p:nvPr/>
        </p:nvSpPr>
        <p:spPr>
          <a:xfrm>
            <a:off x="8445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MongoDB</a:t>
            </a:r>
            <a:endParaRPr lang="en-US" sz="2350" dirty="0"/>
          </a:p>
        </p:txBody>
      </p:sp>
      <p:sp>
        <p:nvSpPr>
          <p:cNvPr id="4" name="Text 2"/>
          <p:cNvSpPr/>
          <p:nvPr/>
        </p:nvSpPr>
        <p:spPr>
          <a:xfrm>
            <a:off x="8445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NoSQL database used for storing and managing data.</a:t>
            </a:r>
            <a:endParaRPr lang="en-US" sz="1900" dirty="0"/>
          </a:p>
        </p:txBody>
      </p:sp>
      <p:sp>
        <p:nvSpPr>
          <p:cNvPr id="5" name="Text 3"/>
          <p:cNvSpPr/>
          <p:nvPr/>
        </p:nvSpPr>
        <p:spPr>
          <a:xfrm>
            <a:off x="4234577"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Next.js</a:t>
            </a:r>
            <a:endParaRPr lang="en-US" sz="2350" dirty="0"/>
          </a:p>
        </p:txBody>
      </p:sp>
      <p:sp>
        <p:nvSpPr>
          <p:cNvPr id="6" name="Text 4"/>
          <p:cNvSpPr/>
          <p:nvPr/>
        </p:nvSpPr>
        <p:spPr>
          <a:xfrm>
            <a:off x="4234577"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React framework for building server-side rendered applications.</a:t>
            </a:r>
            <a:endParaRPr lang="en-US" sz="1900" dirty="0"/>
          </a:p>
        </p:txBody>
      </p:sp>
      <p:sp>
        <p:nvSpPr>
          <p:cNvPr id="7" name="Text 5"/>
          <p:cNvSpPr/>
          <p:nvPr/>
        </p:nvSpPr>
        <p:spPr>
          <a:xfrm>
            <a:off x="7624643"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React</a:t>
            </a:r>
            <a:endParaRPr lang="en-US" sz="2350" dirty="0"/>
          </a:p>
        </p:txBody>
      </p:sp>
      <p:sp>
        <p:nvSpPr>
          <p:cNvPr id="8" name="Text 6"/>
          <p:cNvSpPr/>
          <p:nvPr/>
        </p:nvSpPr>
        <p:spPr>
          <a:xfrm>
            <a:off x="7624643" y="2639616"/>
            <a:ext cx="2793802" cy="77223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library for building user interfaces.</a:t>
            </a:r>
            <a:endParaRPr lang="en-US" sz="1900" dirty="0"/>
          </a:p>
        </p:txBody>
      </p:sp>
      <p:sp>
        <p:nvSpPr>
          <p:cNvPr id="9" name="Text 7"/>
          <p:cNvSpPr/>
          <p:nvPr/>
        </p:nvSpPr>
        <p:spPr>
          <a:xfrm>
            <a:off x="110147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Node.js</a:t>
            </a:r>
            <a:endParaRPr lang="en-US" sz="2350" dirty="0"/>
          </a:p>
        </p:txBody>
      </p:sp>
      <p:sp>
        <p:nvSpPr>
          <p:cNvPr id="10" name="Text 8"/>
          <p:cNvSpPr/>
          <p:nvPr/>
        </p:nvSpPr>
        <p:spPr>
          <a:xfrm>
            <a:off x="110147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runtime environment for building server-side applications.</a:t>
            </a:r>
            <a:endParaRPr lang="en-US" sz="1900" dirty="0"/>
          </a:p>
        </p:txBody>
      </p:sp>
      <p:pic>
        <p:nvPicPr>
          <p:cNvPr id="11" name="Image 0" descr="preencoded.png"/>
          <p:cNvPicPr>
            <a:picLocks noChangeAspect="1"/>
          </p:cNvPicPr>
          <p:nvPr/>
        </p:nvPicPr>
        <p:blipFill>
          <a:blip r:embed="rId3"/>
          <a:stretch>
            <a:fillRect/>
          </a:stretch>
        </p:blipFill>
        <p:spPr>
          <a:xfrm>
            <a:off x="4495800" y="4441388"/>
            <a:ext cx="5638800" cy="2895600"/>
          </a:xfrm>
          <a:prstGeom prst="rect">
            <a:avLst/>
          </a:prstGeom>
        </p:spPr>
      </p:pic>
      <p:sp>
        <p:nvSpPr>
          <p:cNvPr id="12" name="מלבן 11">
            <a:extLst>
              <a:ext uri="{FF2B5EF4-FFF2-40B4-BE49-F238E27FC236}">
                <a16:creationId xmlns:a16="http://schemas.microsoft.com/office/drawing/2014/main" id="{3BD566EE-D9AA-6F47-CEF2-769B2B38559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774859"/>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Vercel</a:t>
            </a:r>
            <a:endParaRPr lang="en-US" sz="4850" dirty="0"/>
          </a:p>
        </p:txBody>
      </p:sp>
      <p:sp>
        <p:nvSpPr>
          <p:cNvPr id="3" name="Text 1"/>
          <p:cNvSpPr/>
          <p:nvPr/>
        </p:nvSpPr>
        <p:spPr>
          <a:xfrm>
            <a:off x="864037" y="2040136"/>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Vercel deployment provides an easy way to host web applications, giving developers a seamless experience from code to production. This cloud platform uses its global edge network to ensure static content delivery and optimal performance.</a:t>
            </a:r>
            <a:endParaRPr lang="en-US" sz="1900" dirty="0"/>
          </a:p>
        </p:txBody>
      </p:sp>
      <p:pic>
        <p:nvPicPr>
          <p:cNvPr id="4" name="Image 0" descr="preencoded.png"/>
          <p:cNvPicPr>
            <a:picLocks noChangeAspect="1"/>
          </p:cNvPicPr>
          <p:nvPr/>
        </p:nvPicPr>
        <p:blipFill>
          <a:blip r:embed="rId3"/>
          <a:stretch>
            <a:fillRect/>
          </a:stretch>
        </p:blipFill>
        <p:spPr>
          <a:xfrm>
            <a:off x="3246001" y="3661172"/>
            <a:ext cx="8138279" cy="2962632"/>
          </a:xfrm>
          <a:prstGeom prst="rect">
            <a:avLst/>
          </a:prstGeom>
        </p:spPr>
      </p:pic>
      <p:sp>
        <p:nvSpPr>
          <p:cNvPr id="5" name="Text 2"/>
          <p:cNvSpPr/>
          <p:nvPr/>
        </p:nvSpPr>
        <p:spPr>
          <a:xfrm>
            <a:off x="864037" y="7059692"/>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F400AB36-06E0-65CD-85A9-8666EEA74D2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939284"/>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1B1B27"/>
                </a:solidFill>
                <a:latin typeface="Raleway" pitchFamily="34" charset="0"/>
                <a:ea typeface="Raleway" pitchFamily="34" charset="-122"/>
                <a:cs typeface="Raleway" pitchFamily="34" charset="-120"/>
              </a:rPr>
              <a:t>Architecture</a:t>
            </a:r>
            <a:endParaRPr lang="en-US" sz="4850" dirty="0"/>
          </a:p>
        </p:txBody>
      </p:sp>
      <p:sp>
        <p:nvSpPr>
          <p:cNvPr id="4" name="Text 1"/>
          <p:cNvSpPr/>
          <p:nvPr/>
        </p:nvSpPr>
        <p:spPr>
          <a:xfrm>
            <a:off x="864037" y="6895267"/>
            <a:ext cx="129023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5" name="Picture 1" descr="A diagram of a server&#10;&#10;Description automatically generated">
            <a:extLst>
              <a:ext uri="{FF2B5EF4-FFF2-40B4-BE49-F238E27FC236}">
                <a16:creationId xmlns:a16="http://schemas.microsoft.com/office/drawing/2014/main" id="{DFA7570A-2230-2B5D-4699-5DDEC9282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91" y="2305491"/>
            <a:ext cx="10952075" cy="4589776"/>
          </a:xfrm>
          <a:prstGeom prst="rect">
            <a:avLst/>
          </a:prstGeom>
        </p:spPr>
      </p:pic>
      <p:sp>
        <p:nvSpPr>
          <p:cNvPr id="3" name="מלבן 2">
            <a:extLst>
              <a:ext uri="{FF2B5EF4-FFF2-40B4-BE49-F238E27FC236}">
                <a16:creationId xmlns:a16="http://schemas.microsoft.com/office/drawing/2014/main" id="{A66E09BB-E929-D817-B3E1-70D9DCE61F30}"/>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765066" y="834399"/>
            <a:ext cx="5587127"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Raleway" pitchFamily="34" charset="0"/>
                <a:ea typeface="Raleway" pitchFamily="34" charset="-122"/>
                <a:cs typeface="Raleway" pitchFamily="34" charset="-120"/>
              </a:rPr>
              <a:t>Class Diagram</a:t>
            </a:r>
            <a:endParaRPr lang="en-US" sz="4850" dirty="0"/>
          </a:p>
        </p:txBody>
      </p:sp>
      <p:sp>
        <p:nvSpPr>
          <p:cNvPr id="4" name="Text 1"/>
          <p:cNvSpPr/>
          <p:nvPr/>
        </p:nvSpPr>
        <p:spPr>
          <a:xfrm>
            <a:off x="864037" y="4488180"/>
            <a:ext cx="5587127" cy="395049"/>
          </a:xfrm>
          <a:prstGeom prst="rect">
            <a:avLst/>
          </a:prstGeom>
          <a:noFill/>
          <a:ln/>
        </p:spPr>
        <p:txBody>
          <a:bodyPr wrap="none" lIns="0" tIns="0" rIns="0" bIns="0" rtlCol="0" anchor="t"/>
          <a:lstStyle/>
          <a:p>
            <a:pPr marL="0" indent="0">
              <a:lnSpc>
                <a:spcPts val="3100"/>
              </a:lnSpc>
              <a:buNone/>
            </a:pPr>
            <a:endParaRPr lang="en-US" sz="1900" dirty="0"/>
          </a:p>
        </p:txBody>
      </p:sp>
      <p:pic>
        <p:nvPicPr>
          <p:cNvPr id="5" name="תמונה 4">
            <a:extLst>
              <a:ext uri="{FF2B5EF4-FFF2-40B4-BE49-F238E27FC236}">
                <a16:creationId xmlns:a16="http://schemas.microsoft.com/office/drawing/2014/main" id="{DBB828C8-B4D8-0C59-89CE-F860806235D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6887233" y="175343"/>
            <a:ext cx="7636636" cy="7951030"/>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06041" y="555665"/>
            <a:ext cx="5043249" cy="630436"/>
          </a:xfrm>
          <a:prstGeom prst="rect">
            <a:avLst/>
          </a:prstGeom>
          <a:noFill/>
          <a:ln/>
        </p:spPr>
        <p:txBody>
          <a:bodyPr wrap="none" lIns="0" tIns="0" rIns="0" bIns="0" rtlCol="0" anchor="t"/>
          <a:lstStyle/>
          <a:p>
            <a:pPr marL="0" indent="0" algn="l">
              <a:lnSpc>
                <a:spcPts val="4950"/>
              </a:lnSpc>
              <a:buNone/>
            </a:pPr>
            <a:r>
              <a:rPr lang="en-US" sz="3950" dirty="0">
                <a:solidFill>
                  <a:srgbClr val="1B1B27"/>
                </a:solidFill>
                <a:latin typeface="Raleway" pitchFamily="34" charset="0"/>
                <a:ea typeface="Raleway" pitchFamily="34" charset="-122"/>
                <a:cs typeface="Raleway" pitchFamily="34" charset="-120"/>
              </a:rPr>
              <a:t>Activity Diagram</a:t>
            </a:r>
            <a:endParaRPr lang="en-US" sz="3950" dirty="0"/>
          </a:p>
        </p:txBody>
      </p:sp>
      <p:sp>
        <p:nvSpPr>
          <p:cNvPr id="4" name="Text 1"/>
          <p:cNvSpPr/>
          <p:nvPr/>
        </p:nvSpPr>
        <p:spPr>
          <a:xfrm>
            <a:off x="706041" y="7351276"/>
            <a:ext cx="13218319" cy="322659"/>
          </a:xfrm>
          <a:prstGeom prst="rect">
            <a:avLst/>
          </a:prstGeom>
          <a:noFill/>
          <a:ln/>
        </p:spPr>
        <p:txBody>
          <a:bodyPr wrap="none" lIns="0" tIns="0" rIns="0" bIns="0" rtlCol="0" anchor="t"/>
          <a:lstStyle/>
          <a:p>
            <a:pPr marL="0" indent="0">
              <a:lnSpc>
                <a:spcPts val="2500"/>
              </a:lnSpc>
              <a:buNone/>
            </a:pPr>
            <a:endParaRPr lang="en-US" sz="1550" dirty="0"/>
          </a:p>
        </p:txBody>
      </p:sp>
      <p:pic>
        <p:nvPicPr>
          <p:cNvPr id="5" name="Google Shape;197;p31">
            <a:extLst>
              <a:ext uri="{FF2B5EF4-FFF2-40B4-BE49-F238E27FC236}">
                <a16:creationId xmlns:a16="http://schemas.microsoft.com/office/drawing/2014/main" id="{C9FF8C0F-BF41-25AA-B306-67A8849066DA}"/>
              </a:ext>
            </a:extLst>
          </p:cNvPr>
          <p:cNvPicPr preferRelativeResize="0"/>
          <p:nvPr/>
        </p:nvPicPr>
        <p:blipFill>
          <a:blip r:embed="rId3">
            <a:alphaModFix/>
          </a:blip>
          <a:stretch>
            <a:fillRect/>
          </a:stretch>
        </p:blipFill>
        <p:spPr>
          <a:xfrm>
            <a:off x="6043448" y="0"/>
            <a:ext cx="8586951" cy="822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97468" y="548997"/>
            <a:ext cx="4981932" cy="622697"/>
          </a:xfrm>
          <a:prstGeom prst="rect">
            <a:avLst/>
          </a:prstGeom>
          <a:noFill/>
          <a:ln/>
        </p:spPr>
        <p:txBody>
          <a:bodyPr wrap="none" lIns="0" tIns="0" rIns="0" bIns="0" rtlCol="0" anchor="t"/>
          <a:lstStyle/>
          <a:p>
            <a:pPr marL="0" indent="0" algn="l">
              <a:lnSpc>
                <a:spcPts val="4900"/>
              </a:lnSpc>
              <a:buNone/>
            </a:pPr>
            <a:r>
              <a:rPr lang="en-US" sz="3900" dirty="0">
                <a:solidFill>
                  <a:srgbClr val="1B1B27"/>
                </a:solidFill>
                <a:latin typeface="Raleway" pitchFamily="34" charset="0"/>
                <a:ea typeface="Raleway" pitchFamily="34" charset="-122"/>
                <a:cs typeface="Raleway" pitchFamily="34" charset="-120"/>
              </a:rPr>
              <a:t>Package Diagram</a:t>
            </a:r>
            <a:endParaRPr lang="en-US" sz="3900" dirty="0"/>
          </a:p>
        </p:txBody>
      </p:sp>
      <p:sp>
        <p:nvSpPr>
          <p:cNvPr id="4" name="Text 1"/>
          <p:cNvSpPr/>
          <p:nvPr/>
        </p:nvSpPr>
        <p:spPr>
          <a:xfrm>
            <a:off x="697468" y="7361634"/>
            <a:ext cx="13235464" cy="318849"/>
          </a:xfrm>
          <a:prstGeom prst="rect">
            <a:avLst/>
          </a:prstGeom>
          <a:noFill/>
          <a:ln/>
        </p:spPr>
        <p:txBody>
          <a:bodyPr wrap="none" lIns="0" tIns="0" rIns="0" bIns="0" rtlCol="0" anchor="t"/>
          <a:lstStyle/>
          <a:p>
            <a:pPr marL="0" indent="0">
              <a:lnSpc>
                <a:spcPts val="2500"/>
              </a:lnSpc>
              <a:buNone/>
            </a:pPr>
            <a:endParaRPr lang="en-US" sz="1550" dirty="0"/>
          </a:p>
        </p:txBody>
      </p:sp>
      <p:pic>
        <p:nvPicPr>
          <p:cNvPr id="5" name="Google Shape;204;p32">
            <a:extLst>
              <a:ext uri="{FF2B5EF4-FFF2-40B4-BE49-F238E27FC236}">
                <a16:creationId xmlns:a16="http://schemas.microsoft.com/office/drawing/2014/main" id="{177E2967-7C98-A149-E5B6-70802A81F5CA}"/>
              </a:ext>
            </a:extLst>
          </p:cNvPr>
          <p:cNvPicPr preferRelativeResize="0"/>
          <p:nvPr/>
        </p:nvPicPr>
        <p:blipFill>
          <a:blip r:embed="rId3">
            <a:alphaModFix/>
          </a:blip>
          <a:stretch>
            <a:fillRect/>
          </a:stretch>
        </p:blipFill>
        <p:spPr>
          <a:xfrm>
            <a:off x="5417141" y="223144"/>
            <a:ext cx="9213259" cy="80064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9372" y="541615"/>
            <a:ext cx="4924782" cy="615553"/>
          </a:xfrm>
          <a:prstGeom prst="rect">
            <a:avLst/>
          </a:prstGeom>
          <a:noFill/>
          <a:ln/>
        </p:spPr>
        <p:txBody>
          <a:bodyPr wrap="none" lIns="0" tIns="0" rIns="0" bIns="0" rtlCol="0" anchor="t"/>
          <a:lstStyle/>
          <a:p>
            <a:pPr marL="0" indent="0" algn="l">
              <a:lnSpc>
                <a:spcPts val="4800"/>
              </a:lnSpc>
              <a:buNone/>
            </a:pPr>
            <a:r>
              <a:rPr lang="en-US" sz="3850" dirty="0">
                <a:solidFill>
                  <a:srgbClr val="1B1B27"/>
                </a:solidFill>
                <a:latin typeface="Raleway" pitchFamily="34" charset="0"/>
                <a:ea typeface="Raleway" pitchFamily="34" charset="-122"/>
                <a:cs typeface="Raleway" pitchFamily="34" charset="-120"/>
              </a:rPr>
              <a:t>Table Of Content</a:t>
            </a:r>
            <a:endParaRPr lang="en-US" sz="3850" dirty="0"/>
          </a:p>
        </p:txBody>
      </p:sp>
      <p:sp>
        <p:nvSpPr>
          <p:cNvPr id="3" name="Shape 1"/>
          <p:cNvSpPr/>
          <p:nvPr/>
        </p:nvSpPr>
        <p:spPr>
          <a:xfrm>
            <a:off x="689372" y="1452563"/>
            <a:ext cx="13251656" cy="6249353"/>
          </a:xfrm>
          <a:prstGeom prst="roundRect">
            <a:avLst>
              <a:gd name="adj" fmla="val 1324"/>
            </a:avLst>
          </a:prstGeom>
          <a:noFill/>
          <a:ln w="7620">
            <a:solidFill>
              <a:srgbClr val="000000">
                <a:alpha val="8000"/>
              </a:srgbClr>
            </a:solidFill>
            <a:prstDash val="solid"/>
          </a:ln>
        </p:spPr>
        <p:txBody>
          <a:bodyPr/>
          <a:lstStyle/>
          <a:p>
            <a:pPr algn="l"/>
            <a:endParaRPr lang="LID4096"/>
          </a:p>
        </p:txBody>
      </p:sp>
      <p:sp>
        <p:nvSpPr>
          <p:cNvPr id="4" name="Shape 2"/>
          <p:cNvSpPr/>
          <p:nvPr/>
        </p:nvSpPr>
        <p:spPr>
          <a:xfrm>
            <a:off x="696992" y="1460183"/>
            <a:ext cx="13236416" cy="566738"/>
          </a:xfrm>
          <a:prstGeom prst="rect">
            <a:avLst/>
          </a:prstGeom>
          <a:solidFill>
            <a:srgbClr val="FFFFFF">
              <a:alpha val="4000"/>
            </a:srgbClr>
          </a:solidFill>
          <a:ln/>
        </p:spPr>
        <p:txBody>
          <a:bodyPr/>
          <a:lstStyle/>
          <a:p>
            <a:pPr algn="l"/>
            <a:endParaRPr lang="LID4096"/>
          </a:p>
        </p:txBody>
      </p:sp>
      <p:sp>
        <p:nvSpPr>
          <p:cNvPr id="5" name="Text 3"/>
          <p:cNvSpPr/>
          <p:nvPr/>
        </p:nvSpPr>
        <p:spPr>
          <a:xfrm>
            <a:off x="893921" y="1585912"/>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Introduction and Project review</a:t>
            </a:r>
            <a:endParaRPr lang="en-US" sz="1550" dirty="0"/>
          </a:p>
        </p:txBody>
      </p:sp>
      <p:sp>
        <p:nvSpPr>
          <p:cNvPr id="6" name="Text 4"/>
          <p:cNvSpPr/>
          <p:nvPr/>
        </p:nvSpPr>
        <p:spPr>
          <a:xfrm>
            <a:off x="7515939" y="1585912"/>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3</a:t>
            </a:r>
            <a:endParaRPr lang="en-US" sz="1550" dirty="0"/>
          </a:p>
        </p:txBody>
      </p:sp>
      <p:sp>
        <p:nvSpPr>
          <p:cNvPr id="7" name="Shape 5"/>
          <p:cNvSpPr/>
          <p:nvPr/>
        </p:nvSpPr>
        <p:spPr>
          <a:xfrm>
            <a:off x="696992" y="2026920"/>
            <a:ext cx="13236416" cy="566738"/>
          </a:xfrm>
          <a:prstGeom prst="rect">
            <a:avLst/>
          </a:prstGeom>
          <a:solidFill>
            <a:srgbClr val="000000">
              <a:alpha val="4000"/>
            </a:srgbClr>
          </a:solidFill>
          <a:ln/>
        </p:spPr>
        <p:txBody>
          <a:bodyPr/>
          <a:lstStyle/>
          <a:p>
            <a:pPr algn="l"/>
            <a:endParaRPr lang="LID4096"/>
          </a:p>
        </p:txBody>
      </p:sp>
      <p:sp>
        <p:nvSpPr>
          <p:cNvPr id="8" name="Text 6"/>
          <p:cNvSpPr/>
          <p:nvPr/>
        </p:nvSpPr>
        <p:spPr>
          <a:xfrm>
            <a:off x="893921" y="215265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The Problem</a:t>
            </a:r>
            <a:endParaRPr lang="en-US" sz="1550" dirty="0"/>
          </a:p>
        </p:txBody>
      </p:sp>
      <p:sp>
        <p:nvSpPr>
          <p:cNvPr id="9" name="Text 7"/>
          <p:cNvSpPr/>
          <p:nvPr/>
        </p:nvSpPr>
        <p:spPr>
          <a:xfrm>
            <a:off x="7515939" y="215265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4-7</a:t>
            </a:r>
            <a:endParaRPr lang="en-US" sz="1550" dirty="0"/>
          </a:p>
        </p:txBody>
      </p:sp>
      <p:sp>
        <p:nvSpPr>
          <p:cNvPr id="10" name="Shape 8"/>
          <p:cNvSpPr/>
          <p:nvPr/>
        </p:nvSpPr>
        <p:spPr>
          <a:xfrm>
            <a:off x="696992" y="2593658"/>
            <a:ext cx="13236416" cy="566738"/>
          </a:xfrm>
          <a:prstGeom prst="rect">
            <a:avLst/>
          </a:prstGeom>
          <a:solidFill>
            <a:srgbClr val="FFFFFF">
              <a:alpha val="4000"/>
            </a:srgbClr>
          </a:solidFill>
          <a:ln/>
        </p:spPr>
        <p:txBody>
          <a:bodyPr/>
          <a:lstStyle/>
          <a:p>
            <a:pPr algn="l"/>
            <a:endParaRPr lang="LID4096"/>
          </a:p>
        </p:txBody>
      </p:sp>
      <p:sp>
        <p:nvSpPr>
          <p:cNvPr id="11" name="Text 9"/>
          <p:cNvSpPr/>
          <p:nvPr/>
        </p:nvSpPr>
        <p:spPr>
          <a:xfrm>
            <a:off x="893921" y="271938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The Solution</a:t>
            </a:r>
            <a:endParaRPr lang="en-US" sz="1550" dirty="0"/>
          </a:p>
        </p:txBody>
      </p:sp>
      <p:sp>
        <p:nvSpPr>
          <p:cNvPr id="12" name="Text 10"/>
          <p:cNvSpPr/>
          <p:nvPr/>
        </p:nvSpPr>
        <p:spPr>
          <a:xfrm>
            <a:off x="7515939" y="271938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8</a:t>
            </a:r>
            <a:endParaRPr lang="en-US" sz="1550" dirty="0"/>
          </a:p>
        </p:txBody>
      </p:sp>
      <p:sp>
        <p:nvSpPr>
          <p:cNvPr id="13" name="Shape 11"/>
          <p:cNvSpPr/>
          <p:nvPr/>
        </p:nvSpPr>
        <p:spPr>
          <a:xfrm>
            <a:off x="696992" y="3160395"/>
            <a:ext cx="13236416" cy="566738"/>
          </a:xfrm>
          <a:prstGeom prst="rect">
            <a:avLst/>
          </a:prstGeom>
          <a:solidFill>
            <a:srgbClr val="000000">
              <a:alpha val="4000"/>
            </a:srgbClr>
          </a:solidFill>
          <a:ln/>
        </p:spPr>
        <p:txBody>
          <a:bodyPr/>
          <a:lstStyle/>
          <a:p>
            <a:pPr algn="l"/>
            <a:endParaRPr lang="LID4096"/>
          </a:p>
        </p:txBody>
      </p:sp>
      <p:sp>
        <p:nvSpPr>
          <p:cNvPr id="14" name="Text 12"/>
          <p:cNvSpPr/>
          <p:nvPr/>
        </p:nvSpPr>
        <p:spPr>
          <a:xfrm>
            <a:off x="893921" y="3286125"/>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Advantages</a:t>
            </a:r>
            <a:endParaRPr lang="en-US" sz="1550" dirty="0"/>
          </a:p>
        </p:txBody>
      </p:sp>
      <p:sp>
        <p:nvSpPr>
          <p:cNvPr id="15" name="Text 13"/>
          <p:cNvSpPr/>
          <p:nvPr/>
        </p:nvSpPr>
        <p:spPr>
          <a:xfrm>
            <a:off x="7515939" y="3286125"/>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9</a:t>
            </a:r>
            <a:endParaRPr lang="en-US" sz="1550" dirty="0"/>
          </a:p>
        </p:txBody>
      </p:sp>
      <p:sp>
        <p:nvSpPr>
          <p:cNvPr id="16" name="Shape 14"/>
          <p:cNvSpPr/>
          <p:nvPr/>
        </p:nvSpPr>
        <p:spPr>
          <a:xfrm>
            <a:off x="696992" y="3727133"/>
            <a:ext cx="13236416" cy="566738"/>
          </a:xfrm>
          <a:prstGeom prst="rect">
            <a:avLst/>
          </a:prstGeom>
          <a:solidFill>
            <a:srgbClr val="FFFFFF">
              <a:alpha val="4000"/>
            </a:srgbClr>
          </a:solidFill>
          <a:ln/>
        </p:spPr>
        <p:txBody>
          <a:bodyPr/>
          <a:lstStyle/>
          <a:p>
            <a:pPr algn="l"/>
            <a:endParaRPr lang="LID4096"/>
          </a:p>
        </p:txBody>
      </p:sp>
      <p:sp>
        <p:nvSpPr>
          <p:cNvPr id="17" name="Text 15"/>
          <p:cNvSpPr/>
          <p:nvPr/>
        </p:nvSpPr>
        <p:spPr>
          <a:xfrm>
            <a:off x="893921" y="3852863"/>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Development Procedure</a:t>
            </a:r>
            <a:endParaRPr lang="en-US" sz="1550" dirty="0"/>
          </a:p>
        </p:txBody>
      </p:sp>
      <p:sp>
        <p:nvSpPr>
          <p:cNvPr id="18" name="Text 16"/>
          <p:cNvSpPr/>
          <p:nvPr/>
        </p:nvSpPr>
        <p:spPr>
          <a:xfrm>
            <a:off x="7515939" y="3852863"/>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10</a:t>
            </a:r>
            <a:endParaRPr lang="en-US" sz="1550" dirty="0"/>
          </a:p>
        </p:txBody>
      </p:sp>
      <p:sp>
        <p:nvSpPr>
          <p:cNvPr id="19" name="Shape 17"/>
          <p:cNvSpPr/>
          <p:nvPr/>
        </p:nvSpPr>
        <p:spPr>
          <a:xfrm>
            <a:off x="696992" y="4293870"/>
            <a:ext cx="13236416" cy="566738"/>
          </a:xfrm>
          <a:prstGeom prst="rect">
            <a:avLst/>
          </a:prstGeom>
          <a:solidFill>
            <a:srgbClr val="000000">
              <a:alpha val="4000"/>
            </a:srgbClr>
          </a:solidFill>
          <a:ln/>
        </p:spPr>
        <p:txBody>
          <a:bodyPr/>
          <a:lstStyle/>
          <a:p>
            <a:pPr algn="l"/>
            <a:endParaRPr lang="LID4096"/>
          </a:p>
        </p:txBody>
      </p:sp>
      <p:sp>
        <p:nvSpPr>
          <p:cNvPr id="20" name="Text 18"/>
          <p:cNvSpPr/>
          <p:nvPr/>
        </p:nvSpPr>
        <p:spPr>
          <a:xfrm>
            <a:off x="893921" y="441960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Research</a:t>
            </a:r>
            <a:endParaRPr lang="en-US" sz="1550" dirty="0"/>
          </a:p>
        </p:txBody>
      </p:sp>
      <p:sp>
        <p:nvSpPr>
          <p:cNvPr id="21" name="Text 19"/>
          <p:cNvSpPr/>
          <p:nvPr/>
        </p:nvSpPr>
        <p:spPr>
          <a:xfrm>
            <a:off x="7515939" y="441960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11</a:t>
            </a:r>
            <a:endParaRPr lang="en-US" sz="1550" dirty="0"/>
          </a:p>
        </p:txBody>
      </p:sp>
      <p:sp>
        <p:nvSpPr>
          <p:cNvPr id="22" name="Shape 20"/>
          <p:cNvSpPr/>
          <p:nvPr/>
        </p:nvSpPr>
        <p:spPr>
          <a:xfrm>
            <a:off x="696992" y="4860608"/>
            <a:ext cx="13236416" cy="566738"/>
          </a:xfrm>
          <a:prstGeom prst="rect">
            <a:avLst/>
          </a:prstGeom>
          <a:solidFill>
            <a:srgbClr val="FFFFFF">
              <a:alpha val="4000"/>
            </a:srgbClr>
          </a:solidFill>
          <a:ln/>
        </p:spPr>
        <p:txBody>
          <a:bodyPr/>
          <a:lstStyle/>
          <a:p>
            <a:pPr algn="l"/>
            <a:endParaRPr lang="LID4096"/>
          </a:p>
        </p:txBody>
      </p:sp>
      <p:sp>
        <p:nvSpPr>
          <p:cNvPr id="23" name="Text 21"/>
          <p:cNvSpPr/>
          <p:nvPr/>
        </p:nvSpPr>
        <p:spPr>
          <a:xfrm>
            <a:off x="893921" y="498633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Technologies</a:t>
            </a:r>
            <a:endParaRPr lang="en-US" sz="1550" dirty="0"/>
          </a:p>
        </p:txBody>
      </p:sp>
      <p:sp>
        <p:nvSpPr>
          <p:cNvPr id="24" name="Text 22"/>
          <p:cNvSpPr/>
          <p:nvPr/>
        </p:nvSpPr>
        <p:spPr>
          <a:xfrm>
            <a:off x="7515939" y="498633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12-16</a:t>
            </a:r>
            <a:endParaRPr lang="en-US" sz="1550" dirty="0"/>
          </a:p>
        </p:txBody>
      </p:sp>
      <p:sp>
        <p:nvSpPr>
          <p:cNvPr id="25" name="Shape 23"/>
          <p:cNvSpPr/>
          <p:nvPr/>
        </p:nvSpPr>
        <p:spPr>
          <a:xfrm>
            <a:off x="696992" y="5427345"/>
            <a:ext cx="13236416" cy="566738"/>
          </a:xfrm>
          <a:prstGeom prst="rect">
            <a:avLst/>
          </a:prstGeom>
          <a:solidFill>
            <a:srgbClr val="000000">
              <a:alpha val="4000"/>
            </a:srgbClr>
          </a:solidFill>
          <a:ln/>
        </p:spPr>
        <p:txBody>
          <a:bodyPr/>
          <a:lstStyle/>
          <a:p>
            <a:pPr algn="l"/>
            <a:endParaRPr lang="LID4096"/>
          </a:p>
        </p:txBody>
      </p:sp>
      <p:sp>
        <p:nvSpPr>
          <p:cNvPr id="26" name="Text 24"/>
          <p:cNvSpPr/>
          <p:nvPr/>
        </p:nvSpPr>
        <p:spPr>
          <a:xfrm>
            <a:off x="893921" y="5553075"/>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UML Diagrams</a:t>
            </a:r>
            <a:endParaRPr lang="en-US" sz="1550" dirty="0"/>
          </a:p>
        </p:txBody>
      </p:sp>
      <p:sp>
        <p:nvSpPr>
          <p:cNvPr id="27" name="Text 25"/>
          <p:cNvSpPr/>
          <p:nvPr/>
        </p:nvSpPr>
        <p:spPr>
          <a:xfrm>
            <a:off x="7515939" y="5553075"/>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17-21</a:t>
            </a:r>
            <a:endParaRPr lang="en-US" sz="1550" dirty="0"/>
          </a:p>
        </p:txBody>
      </p:sp>
      <p:sp>
        <p:nvSpPr>
          <p:cNvPr id="28" name="Shape 26"/>
          <p:cNvSpPr/>
          <p:nvPr/>
        </p:nvSpPr>
        <p:spPr>
          <a:xfrm>
            <a:off x="696992" y="5994083"/>
            <a:ext cx="13236416" cy="566738"/>
          </a:xfrm>
          <a:prstGeom prst="rect">
            <a:avLst/>
          </a:prstGeom>
          <a:solidFill>
            <a:srgbClr val="FFFFFF">
              <a:alpha val="4000"/>
            </a:srgbClr>
          </a:solidFill>
          <a:ln/>
        </p:spPr>
        <p:txBody>
          <a:bodyPr/>
          <a:lstStyle/>
          <a:p>
            <a:pPr algn="l"/>
            <a:endParaRPr lang="LID4096"/>
          </a:p>
        </p:txBody>
      </p:sp>
      <p:sp>
        <p:nvSpPr>
          <p:cNvPr id="29" name="Text 27"/>
          <p:cNvSpPr/>
          <p:nvPr/>
        </p:nvSpPr>
        <p:spPr>
          <a:xfrm>
            <a:off x="893921" y="6119812"/>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UI/UX Demo</a:t>
            </a:r>
            <a:endParaRPr lang="en-US" sz="1550" dirty="0"/>
          </a:p>
        </p:txBody>
      </p:sp>
      <p:sp>
        <p:nvSpPr>
          <p:cNvPr id="30" name="Text 28"/>
          <p:cNvSpPr/>
          <p:nvPr/>
        </p:nvSpPr>
        <p:spPr>
          <a:xfrm>
            <a:off x="7515939" y="6119812"/>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22-25</a:t>
            </a:r>
            <a:endParaRPr lang="en-US" sz="1550" dirty="0"/>
          </a:p>
        </p:txBody>
      </p:sp>
      <p:sp>
        <p:nvSpPr>
          <p:cNvPr id="31" name="Shape 29"/>
          <p:cNvSpPr/>
          <p:nvPr/>
        </p:nvSpPr>
        <p:spPr>
          <a:xfrm>
            <a:off x="696992" y="6560820"/>
            <a:ext cx="13236416" cy="566738"/>
          </a:xfrm>
          <a:prstGeom prst="rect">
            <a:avLst/>
          </a:prstGeom>
          <a:solidFill>
            <a:srgbClr val="000000">
              <a:alpha val="4000"/>
            </a:srgbClr>
          </a:solidFill>
          <a:ln/>
        </p:spPr>
        <p:txBody>
          <a:bodyPr/>
          <a:lstStyle/>
          <a:p>
            <a:pPr algn="l"/>
            <a:endParaRPr lang="LID4096"/>
          </a:p>
        </p:txBody>
      </p:sp>
      <p:sp>
        <p:nvSpPr>
          <p:cNvPr id="32" name="Text 30"/>
          <p:cNvSpPr/>
          <p:nvPr/>
        </p:nvSpPr>
        <p:spPr>
          <a:xfrm>
            <a:off x="893921" y="668655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Verification and Testing</a:t>
            </a:r>
            <a:endParaRPr lang="en-US" sz="1550" dirty="0"/>
          </a:p>
        </p:txBody>
      </p:sp>
      <p:sp>
        <p:nvSpPr>
          <p:cNvPr id="33" name="Text 31"/>
          <p:cNvSpPr/>
          <p:nvPr/>
        </p:nvSpPr>
        <p:spPr>
          <a:xfrm>
            <a:off x="7515939" y="668655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26-28</a:t>
            </a:r>
            <a:endParaRPr lang="en-US" sz="1550" dirty="0"/>
          </a:p>
        </p:txBody>
      </p:sp>
      <p:sp>
        <p:nvSpPr>
          <p:cNvPr id="34" name="Shape 32"/>
          <p:cNvSpPr/>
          <p:nvPr/>
        </p:nvSpPr>
        <p:spPr>
          <a:xfrm>
            <a:off x="893921" y="6144101"/>
            <a:ext cx="13236416" cy="566738"/>
          </a:xfrm>
          <a:prstGeom prst="rect">
            <a:avLst/>
          </a:prstGeom>
          <a:solidFill>
            <a:srgbClr val="FFFFFF">
              <a:alpha val="4000"/>
            </a:srgbClr>
          </a:solidFill>
          <a:ln/>
        </p:spPr>
        <p:txBody>
          <a:bodyPr/>
          <a:lstStyle/>
          <a:p>
            <a:pPr algn="l"/>
            <a:endParaRPr lang="LID4096"/>
          </a:p>
        </p:txBody>
      </p:sp>
      <p:sp>
        <p:nvSpPr>
          <p:cNvPr id="35" name="Text 33"/>
          <p:cNvSpPr/>
          <p:nvPr/>
        </p:nvSpPr>
        <p:spPr>
          <a:xfrm>
            <a:off x="893921" y="725328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Expected Challenges</a:t>
            </a:r>
            <a:endParaRPr lang="en-US" sz="1550" dirty="0"/>
          </a:p>
        </p:txBody>
      </p:sp>
      <p:sp>
        <p:nvSpPr>
          <p:cNvPr id="36" name="Text 34"/>
          <p:cNvSpPr/>
          <p:nvPr/>
        </p:nvSpPr>
        <p:spPr>
          <a:xfrm>
            <a:off x="7515939" y="725328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29</a:t>
            </a:r>
            <a:endParaRPr lang="en-US" sz="1550" dirty="0"/>
          </a:p>
        </p:txBody>
      </p:sp>
      <p:sp>
        <p:nvSpPr>
          <p:cNvPr id="37" name="מלבן 36">
            <a:extLst>
              <a:ext uri="{FF2B5EF4-FFF2-40B4-BE49-F238E27FC236}">
                <a16:creationId xmlns:a16="http://schemas.microsoft.com/office/drawing/2014/main" id="{09431B50-AB99-906C-9C81-4394E5C02739}"/>
              </a:ext>
            </a:extLst>
          </p:cNvPr>
          <p:cNvSpPr/>
          <p:nvPr/>
        </p:nvSpPr>
        <p:spPr>
          <a:xfrm>
            <a:off x="12454759" y="7726205"/>
            <a:ext cx="2175641" cy="50339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7" y="3729038"/>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Google Shape;210;p33">
            <a:extLst>
              <a:ext uri="{FF2B5EF4-FFF2-40B4-BE49-F238E27FC236}">
                <a16:creationId xmlns:a16="http://schemas.microsoft.com/office/drawing/2014/main" id="{59E76731-C6D5-988C-AE2F-122ACF3696D4}"/>
              </a:ext>
            </a:extLst>
          </p:cNvPr>
          <p:cNvSpPr txBox="1">
            <a:spLocks/>
          </p:cNvSpPr>
          <p:nvPr/>
        </p:nvSpPr>
        <p:spPr>
          <a:xfrm>
            <a:off x="311700" y="445025"/>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Main Screen</a:t>
            </a:r>
          </a:p>
        </p:txBody>
      </p:sp>
      <p:pic>
        <p:nvPicPr>
          <p:cNvPr id="4" name="תמונה 3">
            <a:extLst>
              <a:ext uri="{FF2B5EF4-FFF2-40B4-BE49-F238E27FC236}">
                <a16:creationId xmlns:a16="http://schemas.microsoft.com/office/drawing/2014/main" id="{FAA6241A-0649-05D8-C34C-B3084143C6C8}"/>
              </a:ext>
            </a:extLst>
          </p:cNvPr>
          <p:cNvPicPr>
            <a:picLocks noChangeAspect="1"/>
          </p:cNvPicPr>
          <p:nvPr/>
        </p:nvPicPr>
        <p:blipFill>
          <a:blip r:embed="rId3"/>
          <a:stretch>
            <a:fillRect/>
          </a:stretch>
        </p:blipFill>
        <p:spPr>
          <a:xfrm>
            <a:off x="0" y="1218122"/>
            <a:ext cx="14630400" cy="6192328"/>
          </a:xfrm>
          <a:prstGeom prst="rect">
            <a:avLst/>
          </a:prstGeom>
        </p:spPr>
      </p:pic>
      <p:sp>
        <p:nvSpPr>
          <p:cNvPr id="5" name="מלבן 4">
            <a:extLst>
              <a:ext uri="{FF2B5EF4-FFF2-40B4-BE49-F238E27FC236}">
                <a16:creationId xmlns:a16="http://schemas.microsoft.com/office/drawing/2014/main" id="{0A283720-8344-A283-8041-70721E27F68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6B3DA4A0-8021-BFA3-C914-5F00B999D9B1}"/>
              </a:ext>
            </a:extLst>
          </p:cNvPr>
          <p:cNvSpPr txBox="1">
            <a:spLocks/>
          </p:cNvSpPr>
          <p:nvPr/>
        </p:nvSpPr>
        <p:spPr>
          <a:xfrm>
            <a:off x="311700" y="81094"/>
            <a:ext cx="13198050" cy="980214"/>
          </a:xfrm>
          <a:prstGeom prst="rect">
            <a:avLst/>
          </a:prstGeom>
        </p:spPr>
        <p:txBody>
          <a:bodyPr spcFirstLastPara="1" wrap="square" lIns="91425" tIns="91425" rIns="91425" bIns="91425" anchor="t"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Profile Page - Personal</a:t>
            </a:r>
          </a:p>
        </p:txBody>
      </p:sp>
      <p:pic>
        <p:nvPicPr>
          <p:cNvPr id="3" name="תמונה 2">
            <a:extLst>
              <a:ext uri="{FF2B5EF4-FFF2-40B4-BE49-F238E27FC236}">
                <a16:creationId xmlns:a16="http://schemas.microsoft.com/office/drawing/2014/main" id="{A5014EBF-249B-4FF1-8C24-6B2B2B60415E}"/>
              </a:ext>
            </a:extLst>
          </p:cNvPr>
          <p:cNvPicPr>
            <a:picLocks noChangeAspect="1"/>
          </p:cNvPicPr>
          <p:nvPr/>
        </p:nvPicPr>
        <p:blipFill>
          <a:blip r:embed="rId2"/>
          <a:stretch>
            <a:fillRect/>
          </a:stretch>
        </p:blipFill>
        <p:spPr>
          <a:xfrm>
            <a:off x="0" y="1122919"/>
            <a:ext cx="14630400" cy="7106681"/>
          </a:xfrm>
          <a:prstGeom prst="rect">
            <a:avLst/>
          </a:prstGeom>
        </p:spPr>
      </p:pic>
    </p:spTree>
    <p:extLst>
      <p:ext uri="{BB962C8B-B14F-4D97-AF65-F5344CB8AC3E}">
        <p14:creationId xmlns:p14="http://schemas.microsoft.com/office/powerpoint/2010/main" val="506936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47F1366F-6627-77A9-1DDC-39CEB2FF2245}"/>
              </a:ext>
            </a:extLst>
          </p:cNvPr>
          <p:cNvSpPr txBox="1">
            <a:spLocks/>
          </p:cNvSpPr>
          <p:nvPr/>
        </p:nvSpPr>
        <p:spPr>
          <a:xfrm>
            <a:off x="110320" y="309694"/>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Profile Page - Medical</a:t>
            </a:r>
            <a:endParaRPr lang="en-US" dirty="0"/>
          </a:p>
        </p:txBody>
      </p:sp>
      <p:pic>
        <p:nvPicPr>
          <p:cNvPr id="3" name="תמונה 2">
            <a:extLst>
              <a:ext uri="{FF2B5EF4-FFF2-40B4-BE49-F238E27FC236}">
                <a16:creationId xmlns:a16="http://schemas.microsoft.com/office/drawing/2014/main" id="{9587E07B-BC64-EBF1-6A62-852B4C877E4E}"/>
              </a:ext>
            </a:extLst>
          </p:cNvPr>
          <p:cNvPicPr>
            <a:picLocks noChangeAspect="1"/>
          </p:cNvPicPr>
          <p:nvPr/>
        </p:nvPicPr>
        <p:blipFill>
          <a:blip r:embed="rId2"/>
          <a:stretch>
            <a:fillRect/>
          </a:stretch>
        </p:blipFill>
        <p:spPr>
          <a:xfrm>
            <a:off x="0" y="1180068"/>
            <a:ext cx="14630400" cy="7049532"/>
          </a:xfrm>
          <a:prstGeom prst="rect">
            <a:avLst/>
          </a:prstGeom>
        </p:spPr>
      </p:pic>
    </p:spTree>
    <p:extLst>
      <p:ext uri="{BB962C8B-B14F-4D97-AF65-F5344CB8AC3E}">
        <p14:creationId xmlns:p14="http://schemas.microsoft.com/office/powerpoint/2010/main" val="134600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7;p34">
            <a:extLst>
              <a:ext uri="{FF2B5EF4-FFF2-40B4-BE49-F238E27FC236}">
                <a16:creationId xmlns:a16="http://schemas.microsoft.com/office/drawing/2014/main" id="{1AC87C05-E06B-6A0A-50B9-27DA4EE3F1B6}"/>
              </a:ext>
            </a:extLst>
          </p:cNvPr>
          <p:cNvSpPr txBox="1">
            <a:spLocks/>
          </p:cNvSpPr>
          <p:nvPr/>
        </p:nvSpPr>
        <p:spPr>
          <a:xfrm>
            <a:off x="311700" y="324396"/>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Chat window</a:t>
            </a:r>
            <a:endParaRPr lang="en-US" dirty="0"/>
          </a:p>
        </p:txBody>
      </p:sp>
      <p:pic>
        <p:nvPicPr>
          <p:cNvPr id="3" name="תמונה 2">
            <a:extLst>
              <a:ext uri="{FF2B5EF4-FFF2-40B4-BE49-F238E27FC236}">
                <a16:creationId xmlns:a16="http://schemas.microsoft.com/office/drawing/2014/main" id="{6251E677-2AEC-84E8-AA5F-202B9C75AEB5}"/>
              </a:ext>
            </a:extLst>
          </p:cNvPr>
          <p:cNvPicPr>
            <a:picLocks noChangeAspect="1"/>
          </p:cNvPicPr>
          <p:nvPr/>
        </p:nvPicPr>
        <p:blipFill>
          <a:blip r:embed="rId2"/>
          <a:stretch>
            <a:fillRect/>
          </a:stretch>
        </p:blipFill>
        <p:spPr>
          <a:xfrm>
            <a:off x="-1" y="1175720"/>
            <a:ext cx="14630401" cy="7053879"/>
          </a:xfrm>
          <a:prstGeom prst="rect">
            <a:avLst/>
          </a:prstGeom>
        </p:spPr>
      </p:pic>
    </p:spTree>
    <p:extLst>
      <p:ext uri="{BB962C8B-B14F-4D97-AF65-F5344CB8AC3E}">
        <p14:creationId xmlns:p14="http://schemas.microsoft.com/office/powerpoint/2010/main" val="323948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5;p36">
            <a:extLst>
              <a:ext uri="{FF2B5EF4-FFF2-40B4-BE49-F238E27FC236}">
                <a16:creationId xmlns:a16="http://schemas.microsoft.com/office/drawing/2014/main" id="{61EB4EED-C2C0-1AE8-93EB-0E475245DFF3}"/>
              </a:ext>
            </a:extLst>
          </p:cNvPr>
          <p:cNvSpPr txBox="1">
            <a:spLocks/>
          </p:cNvSpPr>
          <p:nvPr/>
        </p:nvSpPr>
        <p:spPr>
          <a:xfrm>
            <a:off x="311699" y="315283"/>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Registration </a:t>
            </a:r>
            <a:endParaRPr lang="en-US" dirty="0"/>
          </a:p>
        </p:txBody>
      </p:sp>
      <p:pic>
        <p:nvPicPr>
          <p:cNvPr id="5" name="תמונה 4">
            <a:extLst>
              <a:ext uri="{FF2B5EF4-FFF2-40B4-BE49-F238E27FC236}">
                <a16:creationId xmlns:a16="http://schemas.microsoft.com/office/drawing/2014/main" id="{88BE0426-A3F8-A12C-03CD-655F6D0DA466}"/>
              </a:ext>
            </a:extLst>
          </p:cNvPr>
          <p:cNvPicPr>
            <a:picLocks noChangeAspect="1"/>
          </p:cNvPicPr>
          <p:nvPr/>
        </p:nvPicPr>
        <p:blipFill>
          <a:blip r:embed="rId2"/>
          <a:stretch>
            <a:fillRect/>
          </a:stretch>
        </p:blipFill>
        <p:spPr>
          <a:xfrm>
            <a:off x="0" y="1078080"/>
            <a:ext cx="14630400" cy="7151519"/>
          </a:xfrm>
          <a:prstGeom prst="rect">
            <a:avLst/>
          </a:prstGeom>
        </p:spPr>
      </p:pic>
    </p:spTree>
    <p:extLst>
      <p:ext uri="{BB962C8B-B14F-4D97-AF65-F5344CB8AC3E}">
        <p14:creationId xmlns:p14="http://schemas.microsoft.com/office/powerpoint/2010/main" val="883756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p37">
            <a:extLst>
              <a:ext uri="{FF2B5EF4-FFF2-40B4-BE49-F238E27FC236}">
                <a16:creationId xmlns:a16="http://schemas.microsoft.com/office/drawing/2014/main" id="{AEA5E137-9FAD-EB1F-4615-02A109BEEFA1}"/>
              </a:ext>
            </a:extLst>
          </p:cNvPr>
          <p:cNvSpPr txBox="1">
            <a:spLocks/>
          </p:cNvSpPr>
          <p:nvPr/>
        </p:nvSpPr>
        <p:spPr>
          <a:xfrm>
            <a:off x="311700" y="202157"/>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Login window</a:t>
            </a:r>
            <a:endParaRPr lang="en-US" dirty="0"/>
          </a:p>
        </p:txBody>
      </p:sp>
      <p:pic>
        <p:nvPicPr>
          <p:cNvPr id="3" name="תמונה 2">
            <a:extLst>
              <a:ext uri="{FF2B5EF4-FFF2-40B4-BE49-F238E27FC236}">
                <a16:creationId xmlns:a16="http://schemas.microsoft.com/office/drawing/2014/main" id="{5F56020B-01B9-6520-5EB7-9D4AC978F32B}"/>
              </a:ext>
            </a:extLst>
          </p:cNvPr>
          <p:cNvPicPr>
            <a:picLocks noChangeAspect="1"/>
          </p:cNvPicPr>
          <p:nvPr/>
        </p:nvPicPr>
        <p:blipFill>
          <a:blip r:embed="rId2"/>
          <a:stretch>
            <a:fillRect/>
          </a:stretch>
        </p:blipFill>
        <p:spPr>
          <a:xfrm>
            <a:off x="-1" y="999173"/>
            <a:ext cx="14630401" cy="7230991"/>
          </a:xfrm>
          <a:prstGeom prst="rect">
            <a:avLst/>
          </a:prstGeom>
        </p:spPr>
      </p:pic>
    </p:spTree>
    <p:extLst>
      <p:ext uri="{BB962C8B-B14F-4D97-AF65-F5344CB8AC3E}">
        <p14:creationId xmlns:p14="http://schemas.microsoft.com/office/powerpoint/2010/main" val="618686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648950" y="3276600"/>
            <a:ext cx="2476500" cy="1676400"/>
          </a:xfrm>
          <a:prstGeom prst="rect">
            <a:avLst/>
          </a:prstGeom>
        </p:spPr>
      </p:pic>
      <p:sp>
        <p:nvSpPr>
          <p:cNvPr id="4" name="Text 0"/>
          <p:cNvSpPr/>
          <p:nvPr/>
        </p:nvSpPr>
        <p:spPr>
          <a:xfrm>
            <a:off x="864037" y="2000964"/>
            <a:ext cx="665988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Verification And Testing</a:t>
            </a:r>
            <a:endParaRPr lang="en-US" sz="4850" dirty="0"/>
          </a:p>
        </p:txBody>
      </p:sp>
      <p:sp>
        <p:nvSpPr>
          <p:cNvPr id="5" name="Text 1"/>
          <p:cNvSpPr/>
          <p:nvPr/>
        </p:nvSpPr>
        <p:spPr>
          <a:xfrm>
            <a:off x="864037" y="314277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Our testing strategy will be divided into two distinct components:</a:t>
            </a:r>
            <a:endParaRPr lang="en-US" sz="1900" dirty="0"/>
          </a:p>
        </p:txBody>
      </p:sp>
      <p:sp>
        <p:nvSpPr>
          <p:cNvPr id="6" name="Text 2"/>
          <p:cNvSpPr/>
          <p:nvPr/>
        </p:nvSpPr>
        <p:spPr>
          <a:xfrm>
            <a:off x="864037" y="3815477"/>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Frontend Testing</a:t>
            </a:r>
            <a:endParaRPr lang="en-US" sz="1900" dirty="0"/>
          </a:p>
        </p:txBody>
      </p:sp>
      <p:sp>
        <p:nvSpPr>
          <p:cNvPr id="7" name="Text 3"/>
          <p:cNvSpPr/>
          <p:nvPr/>
        </p:nvSpPr>
        <p:spPr>
          <a:xfrm>
            <a:off x="864037" y="4488180"/>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Backend\API Testing</a:t>
            </a:r>
            <a:endParaRPr lang="en-US" sz="1900" dirty="0"/>
          </a:p>
        </p:txBody>
      </p:sp>
      <p:sp>
        <p:nvSpPr>
          <p:cNvPr id="8" name="Text 4"/>
          <p:cNvSpPr/>
          <p:nvPr/>
        </p:nvSpPr>
        <p:spPr>
          <a:xfrm>
            <a:off x="864037" y="5160883"/>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9" name="Text 5"/>
          <p:cNvSpPr/>
          <p:nvPr/>
        </p:nvSpPr>
        <p:spPr>
          <a:xfrm>
            <a:off x="864037" y="5833586"/>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017871"/>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Git branching</a:t>
            </a:r>
            <a:endParaRPr lang="en-US" sz="4850" dirty="0"/>
          </a:p>
        </p:txBody>
      </p:sp>
      <p:pic>
        <p:nvPicPr>
          <p:cNvPr id="3" name="Image 0" descr="preencoded.png"/>
          <p:cNvPicPr>
            <a:picLocks noChangeAspect="1"/>
          </p:cNvPicPr>
          <p:nvPr/>
        </p:nvPicPr>
        <p:blipFill>
          <a:blip r:embed="rId3"/>
          <a:stretch>
            <a:fillRect/>
          </a:stretch>
        </p:blipFill>
        <p:spPr>
          <a:xfrm>
            <a:off x="864037" y="3283148"/>
            <a:ext cx="6451163" cy="987504"/>
          </a:xfrm>
          <a:prstGeom prst="rect">
            <a:avLst/>
          </a:prstGeom>
        </p:spPr>
      </p:pic>
      <p:sp>
        <p:nvSpPr>
          <p:cNvPr id="4" name="Text 1"/>
          <p:cNvSpPr/>
          <p:nvPr/>
        </p:nvSpPr>
        <p:spPr>
          <a:xfrm>
            <a:off x="1110853"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Staging branch</a:t>
            </a:r>
            <a:endParaRPr lang="en-US" sz="2400" dirty="0"/>
          </a:p>
        </p:txBody>
      </p:sp>
      <p:sp>
        <p:nvSpPr>
          <p:cNvPr id="5" name="Text 2"/>
          <p:cNvSpPr/>
          <p:nvPr/>
        </p:nvSpPr>
        <p:spPr>
          <a:xfrm>
            <a:off x="1110853"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is used to develop new features and bug fixes.</a:t>
            </a:r>
            <a:endParaRPr lang="en-US" sz="1900" dirty="0"/>
          </a:p>
        </p:txBody>
      </p:sp>
      <p:pic>
        <p:nvPicPr>
          <p:cNvPr id="6" name="Image 1" descr="preencoded.png"/>
          <p:cNvPicPr>
            <a:picLocks noChangeAspect="1"/>
          </p:cNvPicPr>
          <p:nvPr/>
        </p:nvPicPr>
        <p:blipFill>
          <a:blip r:embed="rId4"/>
          <a:stretch>
            <a:fillRect/>
          </a:stretch>
        </p:blipFill>
        <p:spPr>
          <a:xfrm>
            <a:off x="7315200" y="3283148"/>
            <a:ext cx="6451163" cy="987504"/>
          </a:xfrm>
          <a:prstGeom prst="rect">
            <a:avLst/>
          </a:prstGeom>
        </p:spPr>
      </p:pic>
      <p:sp>
        <p:nvSpPr>
          <p:cNvPr id="7" name="Text 3"/>
          <p:cNvSpPr/>
          <p:nvPr/>
        </p:nvSpPr>
        <p:spPr>
          <a:xfrm>
            <a:off x="7562017"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Production branch</a:t>
            </a:r>
            <a:endParaRPr lang="en-US" sz="2400" dirty="0"/>
          </a:p>
        </p:txBody>
      </p:sp>
      <p:sp>
        <p:nvSpPr>
          <p:cNvPr id="8" name="Text 4"/>
          <p:cNvSpPr/>
          <p:nvPr/>
        </p:nvSpPr>
        <p:spPr>
          <a:xfrm>
            <a:off x="7562017"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contains the live code that is deployed to users.</a:t>
            </a:r>
            <a:endParaRPr lang="en-US" sz="1900" dirty="0"/>
          </a:p>
        </p:txBody>
      </p:sp>
      <p:sp>
        <p:nvSpPr>
          <p:cNvPr id="9" name="מלבן 8">
            <a:extLst>
              <a:ext uri="{FF2B5EF4-FFF2-40B4-BE49-F238E27FC236}">
                <a16:creationId xmlns:a16="http://schemas.microsoft.com/office/drawing/2014/main" id="{ED0266F7-C455-7FC1-E713-8F4A7701D08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434584"/>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FrontEnd Testing</a:t>
            </a:r>
            <a:endParaRPr lang="en-US" sz="4850" dirty="0"/>
          </a:p>
        </p:txBody>
      </p:sp>
      <p:sp>
        <p:nvSpPr>
          <p:cNvPr id="3" name="Text 1"/>
          <p:cNvSpPr/>
          <p:nvPr/>
        </p:nvSpPr>
        <p:spPr>
          <a:xfrm>
            <a:off x="864037" y="2699861"/>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For the frontend testing of our application, we have chosen Playwright, a testing tool known for its ease of use and robust testing capabilities. Playwright excels in running automated tests written in JavaScript, allowing us to simulate real user interactions on web pages.</a:t>
            </a:r>
            <a:endParaRPr lang="en-US" sz="1900" dirty="0"/>
          </a:p>
        </p:txBody>
      </p:sp>
      <p:pic>
        <p:nvPicPr>
          <p:cNvPr id="4" name="Image 0" descr="preencoded.png"/>
          <p:cNvPicPr>
            <a:picLocks noChangeAspect="1"/>
          </p:cNvPicPr>
          <p:nvPr/>
        </p:nvPicPr>
        <p:blipFill>
          <a:blip r:embed="rId3"/>
          <a:stretch>
            <a:fillRect/>
          </a:stretch>
        </p:blipFill>
        <p:spPr>
          <a:xfrm>
            <a:off x="2175629" y="4897042"/>
            <a:ext cx="9721215" cy="1959650"/>
          </a:xfrm>
          <a:prstGeom prst="rect">
            <a:avLst/>
          </a:prstGeom>
        </p:spPr>
      </p:pic>
      <p:sp>
        <p:nvSpPr>
          <p:cNvPr id="5" name="Text 2"/>
          <p:cNvSpPr/>
          <p:nvPr/>
        </p:nvSpPr>
        <p:spPr>
          <a:xfrm>
            <a:off x="864037" y="6399967"/>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5D30E3C4-AFFB-EDBD-058E-475D0BFB9407}"/>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915525" y="2302906"/>
            <a:ext cx="3648075" cy="3648075"/>
          </a:xfrm>
          <a:prstGeom prst="rect">
            <a:avLst/>
          </a:prstGeom>
        </p:spPr>
      </p:pic>
      <p:sp>
        <p:nvSpPr>
          <p:cNvPr id="4" name="Text 0"/>
          <p:cNvSpPr/>
          <p:nvPr/>
        </p:nvSpPr>
        <p:spPr>
          <a:xfrm>
            <a:off x="864037" y="208109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BackEnd Testing</a:t>
            </a:r>
            <a:endParaRPr lang="en-US" sz="4850" dirty="0"/>
          </a:p>
        </p:txBody>
      </p:sp>
      <p:sp>
        <p:nvSpPr>
          <p:cNvPr id="5" name="Text 1"/>
          <p:cNvSpPr/>
          <p:nvPr/>
        </p:nvSpPr>
        <p:spPr>
          <a:xfrm>
            <a:off x="864037" y="3222903"/>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On the backend, we will also use Playwright’s framework to ensure the reliability and functionality of our APIs. Playwright is favored for its versatile and straightforward approach to both simple and complex test cases.</a:t>
            </a:r>
            <a:endParaRPr lang="en-US" sz="1900" dirty="0"/>
          </a:p>
        </p:txBody>
      </p:sp>
      <p:sp>
        <p:nvSpPr>
          <p:cNvPr id="6" name="Text 2"/>
          <p:cNvSpPr/>
          <p:nvPr/>
        </p:nvSpPr>
        <p:spPr>
          <a:xfrm>
            <a:off x="864037" y="5080754"/>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7" name="Text 3"/>
          <p:cNvSpPr/>
          <p:nvPr/>
        </p:nvSpPr>
        <p:spPr>
          <a:xfrm>
            <a:off x="864037" y="5753457"/>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2" name="מלבן 1">
            <a:extLst>
              <a:ext uri="{FF2B5EF4-FFF2-40B4-BE49-F238E27FC236}">
                <a16:creationId xmlns:a16="http://schemas.microsoft.com/office/drawing/2014/main" id="{2769C126-ED41-1243-022B-5A71D959AC3B}"/>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740098"/>
            <a:ext cx="7415927" cy="3193971"/>
          </a:xfrm>
          <a:prstGeom prst="rect">
            <a:avLst/>
          </a:prstGeom>
          <a:noFill/>
          <a:ln/>
        </p:spPr>
        <p:txBody>
          <a:bodyPr wrap="square" lIns="0" tIns="0" rIns="0" bIns="0" rtlCol="0" anchor="t"/>
          <a:lstStyle/>
          <a:p>
            <a:pPr marL="0" indent="0" algn="l" rtl="0">
              <a:lnSpc>
                <a:spcPts val="8350"/>
              </a:lnSpc>
              <a:buNone/>
            </a:pPr>
            <a:r>
              <a:rPr lang="en-US" sz="6700" dirty="0">
                <a:solidFill>
                  <a:srgbClr val="1B1B27"/>
                </a:solidFill>
                <a:latin typeface="Raleway" pitchFamily="34" charset="0"/>
                <a:ea typeface="Raleway" pitchFamily="34" charset="-122"/>
                <a:cs typeface="Raleway" pitchFamily="34" charset="-120"/>
              </a:rPr>
              <a:t>Current Healthcare Challenges</a:t>
            </a:r>
            <a:endParaRPr lang="en-US" sz="6700" dirty="0"/>
          </a:p>
        </p:txBody>
      </p:sp>
      <p:sp>
        <p:nvSpPr>
          <p:cNvPr id="4" name="Text 1"/>
          <p:cNvSpPr/>
          <p:nvPr/>
        </p:nvSpPr>
        <p:spPr>
          <a:xfrm>
            <a:off x="864037" y="5304353"/>
            <a:ext cx="74159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In today's world, getting healthcare guidance often feels like a time-burden. Waiting on hold for ages or spending hours at a clinic just to ask a quick question can be frustrating.</a:t>
            </a: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200E5F2-BC11-7F08-4E5A-4716D0FB2ED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תיבת טקסט 4">
            <a:extLst>
              <a:ext uri="{FF2B5EF4-FFF2-40B4-BE49-F238E27FC236}">
                <a16:creationId xmlns:a16="http://schemas.microsoft.com/office/drawing/2014/main" id="{090B36F0-37F1-266B-5CD5-69D15ABF3D03}"/>
              </a:ext>
            </a:extLst>
          </p:cNvPr>
          <p:cNvSpPr txBox="1"/>
          <p:nvPr/>
        </p:nvSpPr>
        <p:spPr>
          <a:xfrm>
            <a:off x="3689131" y="3183776"/>
            <a:ext cx="7252138" cy="1862048"/>
          </a:xfrm>
          <a:prstGeom prst="rect">
            <a:avLst/>
          </a:prstGeom>
          <a:noFill/>
        </p:spPr>
        <p:txBody>
          <a:bodyPr wrap="square" rtlCol="0">
            <a:spAutoFit/>
          </a:bodyPr>
          <a:lstStyle/>
          <a:p>
            <a:pPr algn="l" rtl="0"/>
            <a:r>
              <a:rPr lang="en-US" sz="11500" dirty="0"/>
              <a:t>Thank You! </a:t>
            </a:r>
            <a:endParaRPr lang="LID4096" sz="11500" dirty="0"/>
          </a:p>
        </p:txBody>
      </p:sp>
    </p:spTree>
    <p:extLst>
      <p:ext uri="{BB962C8B-B14F-4D97-AF65-F5344CB8AC3E}">
        <p14:creationId xmlns:p14="http://schemas.microsoft.com/office/powerpoint/2010/main" val="3394048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562582"/>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Project Goals</a:t>
            </a:r>
            <a:endParaRPr lang="en-US" sz="4850" dirty="0"/>
          </a:p>
        </p:txBody>
      </p:sp>
      <p:sp>
        <p:nvSpPr>
          <p:cNvPr id="3" name="Text 1"/>
          <p:cNvSpPr/>
          <p:nvPr/>
        </p:nvSpPr>
        <p:spPr>
          <a:xfrm>
            <a:off x="1258967" y="382785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1900" dirty="0">
                <a:solidFill>
                  <a:srgbClr val="3C3939"/>
                </a:solidFill>
                <a:latin typeface="Roboto" pitchFamily="34" charset="0"/>
                <a:ea typeface="Roboto" pitchFamily="34" charset="-122"/>
                <a:cs typeface="Roboto" pitchFamily="34" charset="-120"/>
              </a:rPr>
              <a:t>Provide an accessible and affordable healthcare solution.</a:t>
            </a:r>
            <a:endParaRPr lang="en-US" sz="1900" dirty="0"/>
          </a:p>
        </p:txBody>
      </p:sp>
      <p:sp>
        <p:nvSpPr>
          <p:cNvPr id="4" name="Text 2"/>
          <p:cNvSpPr/>
          <p:nvPr/>
        </p:nvSpPr>
        <p:spPr>
          <a:xfrm>
            <a:off x="1258967" y="430922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1900" dirty="0">
                <a:solidFill>
                  <a:srgbClr val="3C3939"/>
                </a:solidFill>
                <a:latin typeface="Roboto" pitchFamily="34" charset="0"/>
                <a:ea typeface="Roboto" pitchFamily="34" charset="-122"/>
                <a:cs typeface="Roboto" pitchFamily="34" charset="-120"/>
              </a:rPr>
              <a:t>Empower users with personalized health insights.</a:t>
            </a:r>
            <a:endParaRPr lang="en-US" sz="1900" dirty="0"/>
          </a:p>
        </p:txBody>
      </p:sp>
      <p:sp>
        <p:nvSpPr>
          <p:cNvPr id="5" name="Text 3"/>
          <p:cNvSpPr/>
          <p:nvPr/>
        </p:nvSpPr>
        <p:spPr>
          <a:xfrm>
            <a:off x="1258967" y="4790599"/>
            <a:ext cx="12507397" cy="395049"/>
          </a:xfrm>
          <a:prstGeom prst="rect">
            <a:avLst/>
          </a:prstGeom>
          <a:noFill/>
          <a:ln/>
        </p:spPr>
        <p:txBody>
          <a:bodyPr wrap="none" lIns="0" tIns="0" rIns="0" bIns="0" rtlCol="0" anchor="t"/>
          <a:lstStyle/>
          <a:p>
            <a:pPr algn="l" rtl="0">
              <a:lnSpc>
                <a:spcPts val="3100"/>
              </a:lnSpc>
              <a:buSzPct val="100000"/>
            </a:pPr>
            <a:endParaRPr lang="en-US" sz="1900" dirty="0"/>
          </a:p>
        </p:txBody>
      </p:sp>
      <p:sp>
        <p:nvSpPr>
          <p:cNvPr id="6" name="Text 4"/>
          <p:cNvSpPr/>
          <p:nvPr/>
        </p:nvSpPr>
        <p:spPr>
          <a:xfrm>
            <a:off x="1258967" y="479059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1900" dirty="0">
                <a:solidFill>
                  <a:srgbClr val="3C3939"/>
                </a:solidFill>
                <a:latin typeface="Roboto" pitchFamily="34" charset="0"/>
                <a:ea typeface="Roboto" pitchFamily="34" charset="-122"/>
                <a:cs typeface="Roboto" pitchFamily="34" charset="-120"/>
              </a:rPr>
              <a:t>Promote proactive health management.</a:t>
            </a:r>
            <a:endParaRPr lang="en-US" sz="1900" dirty="0"/>
          </a:p>
        </p:txBody>
      </p:sp>
      <p:sp>
        <p:nvSpPr>
          <p:cNvPr id="7" name="מלבן 6">
            <a:extLst>
              <a:ext uri="{FF2B5EF4-FFF2-40B4-BE49-F238E27FC236}">
                <a16:creationId xmlns:a16="http://schemas.microsoft.com/office/drawing/2014/main" id="{BE636639-BEAB-7D75-2ABB-B970AD4BB65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5320" y="516612"/>
            <a:ext cx="4681538" cy="585192"/>
          </a:xfrm>
          <a:prstGeom prst="rect">
            <a:avLst/>
          </a:prstGeom>
          <a:noFill/>
          <a:ln/>
        </p:spPr>
        <p:txBody>
          <a:bodyPr wrap="none" lIns="0" tIns="0" rIns="0" bIns="0" rtlCol="0" anchor="t"/>
          <a:lstStyle/>
          <a:p>
            <a:pPr marL="0" indent="0" algn="l" rtl="0">
              <a:lnSpc>
                <a:spcPts val="4600"/>
              </a:lnSpc>
              <a:buNone/>
            </a:pPr>
            <a:r>
              <a:rPr lang="en-US" sz="3650" dirty="0">
                <a:solidFill>
                  <a:srgbClr val="1B1B27"/>
                </a:solidFill>
                <a:latin typeface="Raleway" pitchFamily="34" charset="0"/>
                <a:ea typeface="Raleway" pitchFamily="34" charset="-122"/>
                <a:cs typeface="Raleway" pitchFamily="34" charset="-120"/>
              </a:rPr>
              <a:t>The Problem</a:t>
            </a:r>
            <a:endParaRPr lang="en-US" sz="3650" dirty="0"/>
          </a:p>
        </p:txBody>
      </p:sp>
      <p:sp>
        <p:nvSpPr>
          <p:cNvPr id="4" name="Text 1"/>
          <p:cNvSpPr/>
          <p:nvPr/>
        </p:nvSpPr>
        <p:spPr>
          <a:xfrm>
            <a:off x="655320" y="1382673"/>
            <a:ext cx="7833360" cy="1198245"/>
          </a:xfrm>
          <a:prstGeom prst="rect">
            <a:avLst/>
          </a:prstGeom>
          <a:noFill/>
          <a:ln/>
        </p:spPr>
        <p:txBody>
          <a:bodyPr wrap="squar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There are many challenges today within the healthcare department, whether its through traditional face-to-face appointments or online platforms such as messaging or using phone services for consultation, today we will explore some of those obstacles and show our solution.</a:t>
            </a:r>
            <a:endParaRPr lang="en-US" sz="1450" dirty="0"/>
          </a:p>
        </p:txBody>
      </p:sp>
      <p:pic>
        <p:nvPicPr>
          <p:cNvPr id="5" name="Image 1" descr="preencoded.png"/>
          <p:cNvPicPr>
            <a:picLocks noChangeAspect="1"/>
          </p:cNvPicPr>
          <p:nvPr/>
        </p:nvPicPr>
        <p:blipFill>
          <a:blip r:embed="rId4"/>
          <a:stretch>
            <a:fillRect/>
          </a:stretch>
        </p:blipFill>
        <p:spPr>
          <a:xfrm>
            <a:off x="655320" y="2791539"/>
            <a:ext cx="374452" cy="374452"/>
          </a:xfrm>
          <a:prstGeom prst="rect">
            <a:avLst/>
          </a:prstGeom>
        </p:spPr>
      </p:pic>
      <p:sp>
        <p:nvSpPr>
          <p:cNvPr id="6" name="Text 2"/>
          <p:cNvSpPr/>
          <p:nvPr/>
        </p:nvSpPr>
        <p:spPr>
          <a:xfrm>
            <a:off x="655320" y="3353157"/>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Long Wait Times</a:t>
            </a:r>
            <a:endParaRPr lang="en-US" sz="1800" dirty="0"/>
          </a:p>
        </p:txBody>
      </p:sp>
      <p:sp>
        <p:nvSpPr>
          <p:cNvPr id="7" name="Text 3"/>
          <p:cNvSpPr/>
          <p:nvPr/>
        </p:nvSpPr>
        <p:spPr>
          <a:xfrm>
            <a:off x="655320" y="3757970"/>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Patients often face long wait times for appointments and consultations.</a:t>
            </a:r>
            <a:endParaRPr lang="en-US" sz="1450" dirty="0"/>
          </a:p>
        </p:txBody>
      </p:sp>
      <p:pic>
        <p:nvPicPr>
          <p:cNvPr id="8" name="Image 2" descr="preencoded.png"/>
          <p:cNvPicPr>
            <a:picLocks noChangeAspect="1"/>
          </p:cNvPicPr>
          <p:nvPr/>
        </p:nvPicPr>
        <p:blipFill>
          <a:blip r:embed="rId5"/>
          <a:stretch>
            <a:fillRect/>
          </a:stretch>
        </p:blipFill>
        <p:spPr>
          <a:xfrm>
            <a:off x="655320" y="4619268"/>
            <a:ext cx="374452" cy="374452"/>
          </a:xfrm>
          <a:prstGeom prst="rect">
            <a:avLst/>
          </a:prstGeom>
        </p:spPr>
      </p:pic>
      <p:sp>
        <p:nvSpPr>
          <p:cNvPr id="9" name="Text 4"/>
          <p:cNvSpPr/>
          <p:nvPr/>
        </p:nvSpPr>
        <p:spPr>
          <a:xfrm>
            <a:off x="655320" y="5180886"/>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Limited Access</a:t>
            </a:r>
            <a:endParaRPr lang="en-US" sz="1800" dirty="0"/>
          </a:p>
        </p:txBody>
      </p:sp>
      <p:sp>
        <p:nvSpPr>
          <p:cNvPr id="10" name="Text 5"/>
          <p:cNvSpPr/>
          <p:nvPr/>
        </p:nvSpPr>
        <p:spPr>
          <a:xfrm>
            <a:off x="655320" y="5585698"/>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Physical presence required for many healthcare services.</a:t>
            </a:r>
            <a:endParaRPr lang="en-US" sz="1450" dirty="0"/>
          </a:p>
        </p:txBody>
      </p:sp>
      <p:pic>
        <p:nvPicPr>
          <p:cNvPr id="11" name="Image 3" descr="preencoded.png"/>
          <p:cNvPicPr>
            <a:picLocks noChangeAspect="1"/>
          </p:cNvPicPr>
          <p:nvPr/>
        </p:nvPicPr>
        <p:blipFill>
          <a:blip r:embed="rId6"/>
          <a:stretch>
            <a:fillRect/>
          </a:stretch>
        </p:blipFill>
        <p:spPr>
          <a:xfrm>
            <a:off x="655320" y="6446996"/>
            <a:ext cx="374452" cy="374452"/>
          </a:xfrm>
          <a:prstGeom prst="rect">
            <a:avLst/>
          </a:prstGeom>
        </p:spPr>
      </p:pic>
      <p:sp>
        <p:nvSpPr>
          <p:cNvPr id="12" name="Text 6"/>
          <p:cNvSpPr/>
          <p:nvPr/>
        </p:nvSpPr>
        <p:spPr>
          <a:xfrm>
            <a:off x="655320" y="7008614"/>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Phone Consultations</a:t>
            </a:r>
            <a:endParaRPr lang="en-US" sz="1800" dirty="0"/>
          </a:p>
        </p:txBody>
      </p:sp>
      <p:sp>
        <p:nvSpPr>
          <p:cNvPr id="13" name="Text 7"/>
          <p:cNvSpPr/>
          <p:nvPr/>
        </p:nvSpPr>
        <p:spPr>
          <a:xfrm>
            <a:off x="655320" y="7413427"/>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Long wait times for phone services and health advice.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77240" y="1150382"/>
            <a:ext cx="8058031" cy="693896"/>
          </a:xfrm>
          <a:prstGeom prst="rect">
            <a:avLst/>
          </a:prstGeom>
          <a:noFill/>
          <a:ln/>
        </p:spPr>
        <p:txBody>
          <a:bodyPr wrap="none" lIns="0" tIns="0" rIns="0" bIns="0" rtlCol="0" anchor="t"/>
          <a:lstStyle/>
          <a:p>
            <a:pPr marL="0" indent="0" algn="l" rtl="0">
              <a:lnSpc>
                <a:spcPts val="5450"/>
              </a:lnSpc>
              <a:buNone/>
            </a:pPr>
            <a:r>
              <a:rPr lang="en-US" sz="4350" dirty="0">
                <a:solidFill>
                  <a:srgbClr val="1B1B27"/>
                </a:solidFill>
                <a:latin typeface="Raleway" pitchFamily="34" charset="0"/>
                <a:ea typeface="Raleway" pitchFamily="34" charset="-122"/>
                <a:cs typeface="Raleway" pitchFamily="34" charset="-120"/>
              </a:rPr>
              <a:t>Limited Access and Complexity</a:t>
            </a:r>
            <a:endParaRPr lang="en-US" sz="4350" dirty="0"/>
          </a:p>
        </p:txBody>
      </p:sp>
      <p:sp>
        <p:nvSpPr>
          <p:cNvPr id="4" name="Shape 1"/>
          <p:cNvSpPr/>
          <p:nvPr/>
        </p:nvSpPr>
        <p:spPr>
          <a:xfrm>
            <a:off x="772894"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1369" y="3556056"/>
            <a:ext cx="142637"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1</a:t>
            </a:r>
            <a:endParaRPr lang="en-US" sz="2600" dirty="0"/>
          </a:p>
        </p:txBody>
      </p:sp>
      <p:sp>
        <p:nvSpPr>
          <p:cNvPr id="6" name="Text 3"/>
          <p:cNvSpPr/>
          <p:nvPr/>
        </p:nvSpPr>
        <p:spPr>
          <a:xfrm>
            <a:off x="1494532" y="3472831"/>
            <a:ext cx="3489008" cy="694134"/>
          </a:xfrm>
          <a:prstGeom prst="rect">
            <a:avLst/>
          </a:prstGeom>
          <a:noFill/>
          <a:ln/>
        </p:spPr>
        <p:txBody>
          <a:bodyPr wrap="squar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Physical Presence Required</a:t>
            </a:r>
            <a:endParaRPr lang="en-US" sz="2150" dirty="0"/>
          </a:p>
        </p:txBody>
      </p:sp>
      <p:sp>
        <p:nvSpPr>
          <p:cNvPr id="7" name="Text 4"/>
          <p:cNvSpPr/>
          <p:nvPr/>
        </p:nvSpPr>
        <p:spPr>
          <a:xfrm>
            <a:off x="1494532" y="4300197"/>
            <a:ext cx="3489008" cy="1776413"/>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Traditional healthcare consultations require physical presence, which can be challenging for those with mobility issues or in remote locations.</a:t>
            </a:r>
            <a:endParaRPr lang="en-US" sz="1700" dirty="0"/>
          </a:p>
        </p:txBody>
      </p:sp>
      <p:sp>
        <p:nvSpPr>
          <p:cNvPr id="8" name="Shape 5"/>
          <p:cNvSpPr/>
          <p:nvPr/>
        </p:nvSpPr>
        <p:spPr>
          <a:xfrm>
            <a:off x="5205591"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5368587" y="3556056"/>
            <a:ext cx="173593"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2</a:t>
            </a:r>
            <a:endParaRPr lang="en-US" sz="2600" dirty="0"/>
          </a:p>
        </p:txBody>
      </p:sp>
      <p:sp>
        <p:nvSpPr>
          <p:cNvPr id="10" name="Text 7"/>
          <p:cNvSpPr/>
          <p:nvPr/>
        </p:nvSpPr>
        <p:spPr>
          <a:xfrm>
            <a:off x="5927229" y="3472831"/>
            <a:ext cx="2775942"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Complex Scheduling</a:t>
            </a:r>
            <a:endParaRPr lang="en-US" sz="2150" dirty="0"/>
          </a:p>
        </p:txBody>
      </p:sp>
      <p:sp>
        <p:nvSpPr>
          <p:cNvPr id="11" name="Text 8"/>
          <p:cNvSpPr/>
          <p:nvPr/>
        </p:nvSpPr>
        <p:spPr>
          <a:xfrm>
            <a:off x="5927229" y="3953129"/>
            <a:ext cx="3489008" cy="1065848"/>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Complex appointment scheduling and long wait times exacerbate access issues.</a:t>
            </a:r>
            <a:endParaRPr lang="en-US" sz="1700" dirty="0"/>
          </a:p>
        </p:txBody>
      </p:sp>
      <p:sp>
        <p:nvSpPr>
          <p:cNvPr id="12" name="Shape 9"/>
          <p:cNvSpPr/>
          <p:nvPr/>
        </p:nvSpPr>
        <p:spPr>
          <a:xfrm>
            <a:off x="9638288"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799141" y="3556056"/>
            <a:ext cx="177879"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3</a:t>
            </a:r>
            <a:endParaRPr lang="en-US" sz="2600" dirty="0"/>
          </a:p>
        </p:txBody>
      </p:sp>
      <p:sp>
        <p:nvSpPr>
          <p:cNvPr id="14" name="Text 11"/>
          <p:cNvSpPr/>
          <p:nvPr/>
        </p:nvSpPr>
        <p:spPr>
          <a:xfrm>
            <a:off x="10359926" y="3472831"/>
            <a:ext cx="2781538"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Phone Service Delays</a:t>
            </a:r>
            <a:endParaRPr lang="en-US" sz="2150" dirty="0"/>
          </a:p>
        </p:txBody>
      </p:sp>
      <p:sp>
        <p:nvSpPr>
          <p:cNvPr id="15" name="Text 12"/>
          <p:cNvSpPr/>
          <p:nvPr/>
        </p:nvSpPr>
        <p:spPr>
          <a:xfrm>
            <a:off x="10359926" y="3953129"/>
            <a:ext cx="3489008" cy="1421130"/>
          </a:xfrm>
          <a:prstGeom prst="rect">
            <a:avLst/>
          </a:prstGeom>
          <a:noFill/>
          <a:ln/>
        </p:spPr>
        <p:txBody>
          <a:bodyPr wrap="square" lIns="0" tIns="0" rIns="0" bIns="0" rtlCol="0" anchor="t"/>
          <a:lstStyle/>
          <a:p>
            <a:pPr algn="l" rtl="0">
              <a:lnSpc>
                <a:spcPts val="2750"/>
              </a:lnSpc>
            </a:pPr>
            <a:r>
              <a:rPr lang="en-US" sz="1700" dirty="0">
                <a:solidFill>
                  <a:srgbClr val="3C3939"/>
                </a:solidFill>
                <a:latin typeface="Roboto" pitchFamily="34" charset="0"/>
                <a:ea typeface="Roboto" pitchFamily="34" charset="-122"/>
                <a:cs typeface="Roboto" pitchFamily="34" charset="-120"/>
              </a:rPr>
              <a:t>Long wait times for phone services such as consultant or health advices by a nurse.</a:t>
            </a:r>
            <a:endParaRPr lang="en-US" sz="1700" dirty="0"/>
          </a:p>
        </p:txBody>
      </p:sp>
      <p:sp>
        <p:nvSpPr>
          <p:cNvPr id="16" name="מלבן 15">
            <a:extLst>
              <a:ext uri="{FF2B5EF4-FFF2-40B4-BE49-F238E27FC236}">
                <a16:creationId xmlns:a16="http://schemas.microsoft.com/office/drawing/2014/main" id="{134A1278-E03E-FB25-9703-1C06FDFA20B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20301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Cost Barriers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Subscription Models</a:t>
            </a:r>
            <a:endParaRPr lang="en-US" sz="2400" dirty="0"/>
          </a:p>
        </p:txBody>
      </p:sp>
      <p:sp>
        <p:nvSpPr>
          <p:cNvPr id="4" name="Text 2"/>
          <p:cNvSpPr/>
          <p:nvPr/>
        </p:nvSpPr>
        <p:spPr>
          <a:xfrm>
            <a:off x="864037" y="4224218"/>
            <a:ext cx="6150054"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Many existing online consultation platforms require subscriptions or payment per consultation, which can be prohibitive for individuals needing only occasional advice.</a:t>
            </a:r>
            <a:endParaRPr lang="en-US" sz="1900" dirty="0"/>
          </a:p>
        </p:txBody>
      </p:sp>
      <p:sp>
        <p:nvSpPr>
          <p:cNvPr id="5" name="Text 3"/>
          <p:cNvSpPr/>
          <p:nvPr/>
        </p:nvSpPr>
        <p:spPr>
          <a:xfrm>
            <a:off x="7623929" y="3591639"/>
            <a:ext cx="3691057"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User Interface Challenges</a:t>
            </a:r>
            <a:endParaRPr lang="en-US" sz="2400" dirty="0"/>
          </a:p>
        </p:txBody>
      </p:sp>
      <p:sp>
        <p:nvSpPr>
          <p:cNvPr id="6" name="Text 4"/>
          <p:cNvSpPr/>
          <p:nvPr/>
        </p:nvSpPr>
        <p:spPr>
          <a:xfrm>
            <a:off x="7623929" y="4224218"/>
            <a:ext cx="6150054"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User interfaces are often not intuitive, reducing accessibility for those with limited technical skills or disabilities.</a:t>
            </a:r>
            <a:endParaRPr lang="en-US" sz="1900" dirty="0"/>
          </a:p>
        </p:txBody>
      </p:sp>
      <p:sp>
        <p:nvSpPr>
          <p:cNvPr id="7" name="מלבן 6">
            <a:extLst>
              <a:ext uri="{FF2B5EF4-FFF2-40B4-BE49-F238E27FC236}">
                <a16:creationId xmlns:a16="http://schemas.microsoft.com/office/drawing/2014/main" id="{0DAB4B21-6FEF-2AA3-3CE2-11425052F97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15980" y="313899"/>
            <a:ext cx="5305786" cy="2982862"/>
          </a:xfrm>
          <a:prstGeom prst="rect">
            <a:avLst/>
          </a:prstGeom>
        </p:spPr>
      </p:pic>
      <p:sp>
        <p:nvSpPr>
          <p:cNvPr id="3" name="Text 0"/>
          <p:cNvSpPr/>
          <p:nvPr/>
        </p:nvSpPr>
        <p:spPr>
          <a:xfrm>
            <a:off x="723067" y="3199567"/>
            <a:ext cx="7199352" cy="645557"/>
          </a:xfrm>
          <a:prstGeom prst="rect">
            <a:avLst/>
          </a:prstGeom>
          <a:noFill/>
          <a:ln/>
        </p:spPr>
        <p:txBody>
          <a:bodyPr wrap="none" lIns="0" tIns="0" rIns="0" bIns="0" rtlCol="0" anchor="t"/>
          <a:lstStyle/>
          <a:p>
            <a:pPr marL="0" indent="0" algn="l" rtl="0">
              <a:lnSpc>
                <a:spcPts val="5050"/>
              </a:lnSpc>
              <a:buNone/>
            </a:pPr>
            <a:r>
              <a:rPr lang="en-US" sz="4050" dirty="0">
                <a:solidFill>
                  <a:srgbClr val="1B1B27"/>
                </a:solidFill>
                <a:latin typeface="Raleway" pitchFamily="34" charset="0"/>
                <a:ea typeface="Raleway" pitchFamily="34" charset="-122"/>
                <a:cs typeface="Raleway" pitchFamily="34" charset="-120"/>
              </a:rPr>
              <a:t>Unequal Access to Healthcare</a:t>
            </a:r>
            <a:endParaRPr lang="en-US" sz="4050" dirty="0"/>
          </a:p>
        </p:txBody>
      </p:sp>
      <p:sp>
        <p:nvSpPr>
          <p:cNvPr id="4" name="Text 1"/>
          <p:cNvSpPr/>
          <p:nvPr/>
        </p:nvSpPr>
        <p:spPr>
          <a:xfrm>
            <a:off x="723067" y="4154924"/>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There are big differences in how easily people can get medical advice, depending on where they live and their financial situation.</a:t>
            </a:r>
            <a:endParaRPr lang="en-US" sz="1600" dirty="0"/>
          </a:p>
        </p:txBody>
      </p:sp>
      <p:sp>
        <p:nvSpPr>
          <p:cNvPr id="5" name="Text 2"/>
          <p:cNvSpPr/>
          <p:nvPr/>
        </p:nvSpPr>
        <p:spPr>
          <a:xfrm>
            <a:off x="723067" y="4717852"/>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For example :</a:t>
            </a:r>
            <a:endParaRPr lang="en-US" sz="1600" dirty="0"/>
          </a:p>
        </p:txBody>
      </p:sp>
      <p:sp>
        <p:nvSpPr>
          <p:cNvPr id="6" name="Shape 3"/>
          <p:cNvSpPr/>
          <p:nvPr/>
        </p:nvSpPr>
        <p:spPr>
          <a:xfrm>
            <a:off x="723067" y="5513189"/>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7" name="Text 4"/>
          <p:cNvSpPr/>
          <p:nvPr/>
        </p:nvSpPr>
        <p:spPr>
          <a:xfrm>
            <a:off x="889159" y="5590580"/>
            <a:ext cx="132636"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1</a:t>
            </a:r>
            <a:endParaRPr lang="en-US" sz="2400" dirty="0"/>
          </a:p>
        </p:txBody>
      </p:sp>
      <p:sp>
        <p:nvSpPr>
          <p:cNvPr id="8" name="Text 5"/>
          <p:cNvSpPr/>
          <p:nvPr/>
        </p:nvSpPr>
        <p:spPr>
          <a:xfrm>
            <a:off x="1394460" y="5513189"/>
            <a:ext cx="2977039"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United States Healthcare</a:t>
            </a:r>
            <a:endParaRPr lang="en-US" sz="2000" dirty="0"/>
          </a:p>
        </p:txBody>
      </p:sp>
      <p:sp>
        <p:nvSpPr>
          <p:cNvPr id="9" name="Text 6"/>
          <p:cNvSpPr/>
          <p:nvPr/>
        </p:nvSpPr>
        <p:spPr>
          <a:xfrm>
            <a:off x="1394460" y="5959912"/>
            <a:ext cx="3585686" cy="1652588"/>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In the United States, healthcare is often not free, and individuals may need insurance coverage or significant financial resources to access medical advice.</a:t>
            </a:r>
            <a:endParaRPr lang="en-US" sz="1600" dirty="0"/>
          </a:p>
        </p:txBody>
      </p:sp>
      <p:sp>
        <p:nvSpPr>
          <p:cNvPr id="10" name="Shape 7"/>
          <p:cNvSpPr/>
          <p:nvPr/>
        </p:nvSpPr>
        <p:spPr>
          <a:xfrm>
            <a:off x="5186720" y="5513189"/>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1" name="Text 8"/>
          <p:cNvSpPr/>
          <p:nvPr/>
        </p:nvSpPr>
        <p:spPr>
          <a:xfrm>
            <a:off x="5338405" y="5590580"/>
            <a:ext cx="161449"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2</a:t>
            </a:r>
            <a:endParaRPr lang="en-US" sz="2400" dirty="0"/>
          </a:p>
        </p:txBody>
      </p:sp>
      <p:sp>
        <p:nvSpPr>
          <p:cNvPr id="12" name="Text 9"/>
          <p:cNvSpPr/>
          <p:nvPr/>
        </p:nvSpPr>
        <p:spPr>
          <a:xfrm>
            <a:off x="5858113" y="5513189"/>
            <a:ext cx="2897267"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Rural Healthcare Access</a:t>
            </a:r>
            <a:endParaRPr lang="en-US" sz="2000" dirty="0"/>
          </a:p>
        </p:txBody>
      </p:sp>
      <p:sp>
        <p:nvSpPr>
          <p:cNvPr id="13" name="Text 10"/>
          <p:cNvSpPr/>
          <p:nvPr/>
        </p:nvSpPr>
        <p:spPr>
          <a:xfrm>
            <a:off x="5858113" y="5959912"/>
            <a:ext cx="3585686" cy="1322070"/>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Village areas may have limited access to healthcare facilities and specialists, making it harder for residents to receive timely medical advice</a:t>
            </a:r>
            <a:endParaRPr lang="en-US" sz="1600" dirty="0"/>
          </a:p>
        </p:txBody>
      </p:sp>
      <p:sp>
        <p:nvSpPr>
          <p:cNvPr id="14" name="Shape 11"/>
          <p:cNvSpPr/>
          <p:nvPr/>
        </p:nvSpPr>
        <p:spPr>
          <a:xfrm>
            <a:off x="9650373" y="5513189"/>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5" name="Text 12"/>
          <p:cNvSpPr/>
          <p:nvPr/>
        </p:nvSpPr>
        <p:spPr>
          <a:xfrm>
            <a:off x="9800034" y="5590580"/>
            <a:ext cx="165497"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3</a:t>
            </a:r>
            <a:endParaRPr lang="en-US" sz="2400" dirty="0"/>
          </a:p>
        </p:txBody>
      </p:sp>
      <p:sp>
        <p:nvSpPr>
          <p:cNvPr id="16" name="Text 13"/>
          <p:cNvSpPr/>
          <p:nvPr/>
        </p:nvSpPr>
        <p:spPr>
          <a:xfrm>
            <a:off x="10321766" y="5513189"/>
            <a:ext cx="3585686" cy="645557"/>
          </a:xfrm>
          <a:prstGeom prst="rect">
            <a:avLst/>
          </a:prstGeom>
          <a:noFill/>
          <a:ln/>
        </p:spPr>
        <p:txBody>
          <a:bodyPr wrap="squar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Limited Access in Certain Communities</a:t>
            </a:r>
            <a:endParaRPr lang="en-US" sz="2000" dirty="0"/>
          </a:p>
        </p:txBody>
      </p:sp>
      <p:sp>
        <p:nvSpPr>
          <p:cNvPr id="17" name="Text 14"/>
          <p:cNvSpPr/>
          <p:nvPr/>
        </p:nvSpPr>
        <p:spPr>
          <a:xfrm>
            <a:off x="10321766" y="6282690"/>
            <a:ext cx="3585686" cy="1322070"/>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In some communities, transportation or a lack of nearby healthcare facilities can create barriers for accessing medical advice.</a:t>
            </a:r>
            <a:endParaRPr lang="en-US" sz="1600" dirty="0"/>
          </a:p>
        </p:txBody>
      </p:sp>
      <p:sp>
        <p:nvSpPr>
          <p:cNvPr id="18" name="מלבן 17">
            <a:extLst>
              <a:ext uri="{FF2B5EF4-FFF2-40B4-BE49-F238E27FC236}">
                <a16:creationId xmlns:a16="http://schemas.microsoft.com/office/drawing/2014/main" id="{C22BB96D-5533-60D3-CD8B-2E1BD9A4E63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7118" y="596146"/>
            <a:ext cx="9668113" cy="675918"/>
          </a:xfrm>
          <a:prstGeom prst="rect">
            <a:avLst/>
          </a:prstGeom>
          <a:noFill/>
          <a:ln/>
        </p:spPr>
        <p:txBody>
          <a:bodyPr wrap="none" lIns="0" tIns="0" rIns="0" bIns="0" rtlCol="0" anchor="t"/>
          <a:lstStyle/>
          <a:p>
            <a:pPr marL="0" indent="0" algn="l" rtl="0">
              <a:lnSpc>
                <a:spcPts val="5300"/>
              </a:lnSpc>
              <a:buNone/>
            </a:pPr>
            <a:r>
              <a:rPr lang="en-US" sz="4250" dirty="0">
                <a:solidFill>
                  <a:srgbClr val="1B1B27"/>
                </a:solidFill>
                <a:latin typeface="Raleway" pitchFamily="34" charset="0"/>
                <a:ea typeface="Raleway" pitchFamily="34" charset="-122"/>
                <a:cs typeface="Raleway" pitchFamily="34" charset="-120"/>
              </a:rPr>
              <a:t>The Solution / introduction - MediChat</a:t>
            </a:r>
            <a:endParaRPr lang="en-US" sz="4250" dirty="0"/>
          </a:p>
        </p:txBody>
      </p:sp>
      <p:sp>
        <p:nvSpPr>
          <p:cNvPr id="3" name="Text 1"/>
          <p:cNvSpPr/>
          <p:nvPr/>
        </p:nvSpPr>
        <p:spPr>
          <a:xfrm>
            <a:off x="757118" y="1596509"/>
            <a:ext cx="13116163" cy="1038344"/>
          </a:xfrm>
          <a:prstGeom prst="rect">
            <a:avLst/>
          </a:prstGeom>
          <a:noFill/>
          <a:ln/>
        </p:spPr>
        <p:txBody>
          <a:bodyPr wrap="squar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AI health consultant chatting platform with multiple language options, This platform will make seeking medical advice and diagnoses easier, helping to lighten the load on healthcare providers and reduce unnecessary visits to medical facilities, and make the process less of a burden.</a:t>
            </a:r>
            <a:endParaRPr lang="en-US" sz="1700" dirty="0"/>
          </a:p>
        </p:txBody>
      </p:sp>
      <p:pic>
        <p:nvPicPr>
          <p:cNvPr id="4" name="Image 0" descr="preencoded.png"/>
          <p:cNvPicPr>
            <a:picLocks noChangeAspect="1"/>
          </p:cNvPicPr>
          <p:nvPr/>
        </p:nvPicPr>
        <p:blipFill>
          <a:blip r:embed="rId3"/>
          <a:stretch>
            <a:fillRect/>
          </a:stretch>
        </p:blipFill>
        <p:spPr>
          <a:xfrm>
            <a:off x="757118" y="2878217"/>
            <a:ext cx="540782" cy="540782"/>
          </a:xfrm>
          <a:prstGeom prst="rect">
            <a:avLst/>
          </a:prstGeom>
        </p:spPr>
      </p:pic>
      <p:sp>
        <p:nvSpPr>
          <p:cNvPr id="5" name="Text 2"/>
          <p:cNvSpPr/>
          <p:nvPr/>
        </p:nvSpPr>
        <p:spPr>
          <a:xfrm>
            <a:off x="757118"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AI Chatbot</a:t>
            </a:r>
            <a:endParaRPr lang="en-US" sz="2100" dirty="0"/>
          </a:p>
        </p:txBody>
      </p:sp>
      <p:sp>
        <p:nvSpPr>
          <p:cNvPr id="6" name="Text 3"/>
          <p:cNvSpPr/>
          <p:nvPr/>
        </p:nvSpPr>
        <p:spPr>
          <a:xfrm>
            <a:off x="757118"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Intelligent health consultation</a:t>
            </a:r>
            <a:endParaRPr lang="en-US" sz="1700" dirty="0"/>
          </a:p>
        </p:txBody>
      </p:sp>
      <p:pic>
        <p:nvPicPr>
          <p:cNvPr id="7" name="Image 1" descr="preencoded.png"/>
          <p:cNvPicPr>
            <a:picLocks noChangeAspect="1"/>
          </p:cNvPicPr>
          <p:nvPr/>
        </p:nvPicPr>
        <p:blipFill>
          <a:blip r:embed="rId4"/>
          <a:stretch>
            <a:fillRect/>
          </a:stretch>
        </p:blipFill>
        <p:spPr>
          <a:xfrm>
            <a:off x="5237321" y="2878217"/>
            <a:ext cx="540782" cy="540782"/>
          </a:xfrm>
          <a:prstGeom prst="rect">
            <a:avLst/>
          </a:prstGeom>
        </p:spPr>
      </p:pic>
      <p:sp>
        <p:nvSpPr>
          <p:cNvPr id="8" name="Text 4"/>
          <p:cNvSpPr/>
          <p:nvPr/>
        </p:nvSpPr>
        <p:spPr>
          <a:xfrm>
            <a:off x="5237321"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Medical Advice</a:t>
            </a:r>
            <a:endParaRPr lang="en-US" sz="2100" dirty="0"/>
          </a:p>
        </p:txBody>
      </p:sp>
      <p:sp>
        <p:nvSpPr>
          <p:cNvPr id="9" name="Text 5"/>
          <p:cNvSpPr/>
          <p:nvPr/>
        </p:nvSpPr>
        <p:spPr>
          <a:xfrm>
            <a:off x="5237321"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Easy access to health information</a:t>
            </a:r>
            <a:endParaRPr lang="en-US" sz="1700" dirty="0"/>
          </a:p>
        </p:txBody>
      </p:sp>
      <p:pic>
        <p:nvPicPr>
          <p:cNvPr id="10" name="Image 2" descr="preencoded.png"/>
          <p:cNvPicPr>
            <a:picLocks noChangeAspect="1"/>
          </p:cNvPicPr>
          <p:nvPr/>
        </p:nvPicPr>
        <p:blipFill>
          <a:blip r:embed="rId5"/>
          <a:stretch>
            <a:fillRect/>
          </a:stretch>
        </p:blipFill>
        <p:spPr>
          <a:xfrm>
            <a:off x="9717524" y="2878217"/>
            <a:ext cx="540782" cy="540782"/>
          </a:xfrm>
          <a:prstGeom prst="rect">
            <a:avLst/>
          </a:prstGeom>
        </p:spPr>
      </p:pic>
      <p:sp>
        <p:nvSpPr>
          <p:cNvPr id="11" name="Text 6"/>
          <p:cNvSpPr/>
          <p:nvPr/>
        </p:nvSpPr>
        <p:spPr>
          <a:xfrm>
            <a:off x="9717524"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Free of charge</a:t>
            </a:r>
            <a:endParaRPr lang="en-US" sz="2100" dirty="0"/>
          </a:p>
        </p:txBody>
      </p:sp>
      <p:sp>
        <p:nvSpPr>
          <p:cNvPr id="12" name="Text 7"/>
          <p:cNvSpPr/>
          <p:nvPr/>
        </p:nvSpPr>
        <p:spPr>
          <a:xfrm>
            <a:off x="9717524"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platform that everyone can use</a:t>
            </a:r>
            <a:endParaRPr lang="en-US" sz="1700" dirty="0"/>
          </a:p>
        </p:txBody>
      </p:sp>
      <p:pic>
        <p:nvPicPr>
          <p:cNvPr id="13" name="Image 3" descr="preencoded.png"/>
          <p:cNvPicPr>
            <a:picLocks noChangeAspect="1"/>
          </p:cNvPicPr>
          <p:nvPr/>
        </p:nvPicPr>
        <p:blipFill>
          <a:blip r:embed="rId6"/>
          <a:stretch>
            <a:fillRect/>
          </a:stretch>
        </p:blipFill>
        <p:spPr>
          <a:xfrm>
            <a:off x="4011930" y="4831913"/>
            <a:ext cx="6606540" cy="2595920"/>
          </a:xfrm>
          <a:prstGeom prst="rect">
            <a:avLst/>
          </a:prstGeom>
        </p:spPr>
      </p:pic>
      <p:sp>
        <p:nvSpPr>
          <p:cNvPr id="14" name="מלבן 13">
            <a:extLst>
              <a:ext uri="{FF2B5EF4-FFF2-40B4-BE49-F238E27FC236}">
                <a16:creationId xmlns:a16="http://schemas.microsoft.com/office/drawing/2014/main" id="{B18E23E8-B192-76B1-810F-A5EC1AFF10A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TotalTime>
  <Words>906</Words>
  <Application>Microsoft Office PowerPoint</Application>
  <PresentationFormat>מותאם אישית</PresentationFormat>
  <Paragraphs>170</Paragraphs>
  <Slides>30</Slides>
  <Notes>24</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30</vt:i4>
      </vt:variant>
    </vt:vector>
  </HeadingPairs>
  <TitlesOfParts>
    <vt:vector size="34" baseType="lpstr">
      <vt:lpstr>Raleway</vt:lpstr>
      <vt:lpstr>Arial</vt:lpstr>
      <vt:lpstr>Roboto</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גל דננברג</cp:lastModifiedBy>
  <cp:revision>51</cp:revision>
  <dcterms:created xsi:type="dcterms:W3CDTF">2024-09-12T15:06:14Z</dcterms:created>
  <dcterms:modified xsi:type="dcterms:W3CDTF">2024-09-17T15:50:30Z</dcterms:modified>
</cp:coreProperties>
</file>